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87" r:id="rId2"/>
    <p:sldId id="259" r:id="rId3"/>
    <p:sldId id="261" r:id="rId4"/>
    <p:sldId id="260" r:id="rId5"/>
    <p:sldId id="292" r:id="rId6"/>
    <p:sldId id="269" r:id="rId7"/>
    <p:sldId id="267" r:id="rId8"/>
    <p:sldId id="290" r:id="rId9"/>
    <p:sldId id="279" r:id="rId10"/>
    <p:sldId id="276" r:id="rId11"/>
    <p:sldId id="291" r:id="rId12"/>
    <p:sldId id="277" r:id="rId13"/>
    <p:sldId id="280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-1434" y="-90"/>
      </p:cViewPr>
      <p:guideLst>
        <p:guide orient="horz" pos="29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892" y="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>
        <c:manualLayout>
          <c:layoutTarget val="inner"/>
          <c:xMode val="edge"/>
          <c:yMode val="edge"/>
          <c:x val="0.14619795041322317"/>
          <c:y val="8.9150895974096714E-2"/>
          <c:w val="0.64914089256198382"/>
          <c:h val="0.850928907948151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1"/>
              <c:layout>
                <c:manualLayout>
                  <c:x val="2.0152066115702413E-2"/>
                  <c:y val="0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3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layfair Display SC" charset="0"/>
                    <a:ea typeface="Playfair Display SC" charset="0"/>
                    <a:cs typeface="Playfair Display SC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666</c:v>
                </c:pt>
                <c:pt idx="1">
                  <c:v>73</c:v>
                </c:pt>
              </c:numCache>
            </c:numRef>
          </c:val>
        </c:ser>
        <c:dLbls/>
        <c:firstSliceAng val="0"/>
        <c:holeSize val="81"/>
      </c:doughnutChart>
      <c:spPr>
        <a:noFill/>
        <a:ln w="25335">
          <a:noFill/>
        </a:ln>
        <a:effectLst/>
      </c:spPr>
    </c:plotArea>
    <c:plotVisOnly val="1"/>
    <c:dispBlanksAs val="zero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396" b="0" i="0">
          <a:latin typeface="Playfair Display SC" charset="0"/>
          <a:ea typeface="Playfair Display SC" charset="0"/>
          <a:cs typeface="Playfair Display SC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894165716946831"/>
          <c:y val="3.8521653620737124E-2"/>
          <c:w val="0.58533343942113492"/>
          <c:h val="0.787079730952287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93%</a:t>
                    </a:r>
                    <a:endParaRPr lang="ru-RU" sz="1400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/>
                      <a:t>7%</a:t>
                    </a:r>
                    <a:endParaRPr lang="ru-RU" sz="1800" dirty="0"/>
                  </a:p>
                </c:rich>
              </c:tx>
              <c:showPercent val="1"/>
            </c:dLbl>
            <c:spPr>
              <a:noFill/>
              <a:ln w="2533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layfair Display SC" charset="0"/>
                    <a:ea typeface="Playfair Display SC" charset="0"/>
                    <a:cs typeface="Playfair Display SC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658</c:v>
                </c:pt>
                <c:pt idx="1">
                  <c:v>46</c:v>
                </c:pt>
              </c:numCache>
            </c:numRef>
          </c:val>
        </c:ser>
        <c:dLbls/>
        <c:firstSliceAng val="0"/>
        <c:holeSize val="81"/>
      </c:doughnutChart>
      <c:spPr>
        <a:noFill/>
        <a:ln w="25335">
          <a:noFill/>
        </a:ln>
        <a:effectLst/>
      </c:spPr>
    </c:plotArea>
    <c:plotVisOnly val="1"/>
    <c:dispBlanksAs val="zero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396" b="0" i="0">
          <a:latin typeface="Playfair Display SC" charset="0"/>
          <a:ea typeface="Playfair Display SC" charset="0"/>
          <a:cs typeface="Playfair Display SC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5994856422374555E-3"/>
          <c:y val="4.0981393122802537E-2"/>
          <c:w val="0.86578720208532711"/>
          <c:h val="0.9525478444764944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 w="199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9" b="1" i="0" u="none" strike="noStrike" kern="1200" baseline="0"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сбербанк</c:v>
                </c:pt>
                <c:pt idx="1">
                  <c:v>россельхоз</c:v>
                </c:pt>
                <c:pt idx="2">
                  <c:v>росагро</c:v>
                </c:pt>
                <c:pt idx="3">
                  <c:v>МСХ</c:v>
                </c:pt>
                <c:pt idx="4">
                  <c:v>корпорация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</c:v>
                </c:pt>
                <c:pt idx="1">
                  <c:v>4.5999999999999996</c:v>
                </c:pt>
                <c:pt idx="2">
                  <c:v>0.60000000000000009</c:v>
                </c:pt>
                <c:pt idx="3">
                  <c:v>1.5</c:v>
                </c:pt>
                <c:pt idx="4">
                  <c:v>0.70000000000000007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-2.0473732497514977E-17"/>
                  <c:y val="1.0893739080795634E-2"/>
                </c:manualLayout>
              </c:layout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725344644750799E-2"/>
                  <c:y val="-3.9542992700432615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75" b="1" i="0" u="none" strike="noStrike" kern="1200" baseline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575" b="1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2,7</a:t>
                    </a:r>
                    <a:endParaRPr lang="en-US" sz="1998" b="1" dirty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dLblPos val="outEnd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005716765955884E-3"/>
                  <c:y val="1.0893739080795734E-2"/>
                </c:manualLayout>
              </c:layout>
              <c:spPr>
                <a:solidFill>
                  <a:schemeClr val="lt1"/>
                </a:solidFill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9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75" b="1" i="0" u="none" strike="noStrike" kern="1200" baseline="0">
                    <a:ln>
                      <a:solidFill>
                        <a:srgbClr val="C00000"/>
                      </a:solidFill>
                    </a:ln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сбербанк</c:v>
                </c:pt>
                <c:pt idx="1">
                  <c:v>россельхоз</c:v>
                </c:pt>
                <c:pt idx="2">
                  <c:v>росагро</c:v>
                </c:pt>
                <c:pt idx="3">
                  <c:v>МСХ</c:v>
                </c:pt>
                <c:pt idx="4">
                  <c:v>корпорация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6.1</c:v>
                </c:pt>
                <c:pt idx="1">
                  <c:v>6.6</c:v>
                </c:pt>
                <c:pt idx="2">
                  <c:v>1.2</c:v>
                </c:pt>
                <c:pt idx="3">
                  <c:v>2.7</c:v>
                </c:pt>
                <c:pt idx="4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A9A40055-A5B4-48AB-87C3-495AB3A25A2A}" type="VALUE">
                      <a:rPr lang="en-US" sz="2000" smtClean="0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9340955687941207E-3"/>
                  <c:y val="-1.089373908079573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7F932DB-A1F0-46B8-A8F6-C22ED1D0CE27}" type="VALUE">
                      <a:rPr lang="en-US" sz="1800" smtClean="0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-4.3138323203186935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ln>
                          <a:noFill/>
                        </a:ln>
                        <a:solidFill>
                          <a:srgbClr val="A20000"/>
                        </a:solidFill>
                      </a:rPr>
                      <a:t>1,1</a:t>
                    </a:r>
                    <a:endParaRPr lang="en-US" sz="1800" dirty="0">
                      <a:ln>
                        <a:noFill/>
                      </a:ln>
                      <a:solidFill>
                        <a:srgbClr val="A20000"/>
                      </a:solidFill>
                    </a:endParaRPr>
                  </a:p>
                </c:rich>
              </c:tx>
              <c:dLblPos val="outEnd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119062018154304E-3"/>
                  <c:y val="-6.470748480478049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3,6</a:t>
                    </a:r>
                    <a:endParaRPr lang="en-US" sz="1800" dirty="0"/>
                  </a:p>
                </c:rich>
              </c:tx>
              <c:dLblPos val="outEnd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9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rgbClr val="A2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сбербанк</c:v>
                </c:pt>
                <c:pt idx="1">
                  <c:v>россельхоз</c:v>
                </c:pt>
                <c:pt idx="2">
                  <c:v>росагро</c:v>
                </c:pt>
                <c:pt idx="3">
                  <c:v>МСХ</c:v>
                </c:pt>
                <c:pt idx="4">
                  <c:v>корпорация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7.8</c:v>
                </c:pt>
                <c:pt idx="1">
                  <c:v>4.5999999999999996</c:v>
                </c:pt>
                <c:pt idx="2">
                  <c:v>1.3</c:v>
                </c:pt>
                <c:pt idx="3">
                  <c:v>1.1000000000000001</c:v>
                </c:pt>
                <c:pt idx="4">
                  <c:v>3.5</c:v>
                </c:pt>
              </c:numCache>
            </c:numRef>
          </c:val>
        </c:ser>
        <c:dLbls/>
        <c:gapWidth val="182"/>
        <c:axId val="111187072"/>
        <c:axId val="111188608"/>
      </c:barChart>
      <c:catAx>
        <c:axId val="111187072"/>
        <c:scaling>
          <c:orientation val="minMax"/>
        </c:scaling>
        <c:delete val="1"/>
        <c:axPos val="l"/>
        <c:numFmt formatCode="General" sourceLinked="1"/>
        <c:tickLblPos val="none"/>
        <c:crossAx val="111188608"/>
        <c:crosses val="autoZero"/>
        <c:auto val="1"/>
        <c:lblAlgn val="ctr"/>
        <c:lblOffset val="100"/>
      </c:catAx>
      <c:valAx>
        <c:axId val="111188608"/>
        <c:scaling>
          <c:orientation val="minMax"/>
        </c:scaling>
        <c:delete val="1"/>
        <c:axPos val="b"/>
        <c:numFmt formatCode="General" sourceLinked="1"/>
        <c:tickLblPos val="none"/>
        <c:crossAx val="111187072"/>
        <c:crosses val="autoZero"/>
        <c:crossBetween val="between"/>
      </c:valAx>
      <c:spPr>
        <a:noFill/>
        <a:ln w="20178">
          <a:noFill/>
        </a:ln>
        <a:effectLst/>
      </c:spPr>
    </c:plotArea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F88FB-E88A-4DDD-9425-B7D61A8B6B80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BB445208-8C3D-4087-951B-15047331A6F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0 - 6 мес</a:t>
          </a: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0A4C49A-73C9-4C06-B256-DA6D988C34D2}" type="par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99AE8FB-425A-4EDD-A9ED-8B273F0CA717}" type="sib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8AD3F6D-AD60-40AF-8F9A-E1AB10F3CD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6 - 12 мес. </a:t>
          </a:r>
        </a:p>
      </dgm:t>
    </dgm:pt>
    <dgm:pt modelId="{78A181EF-819E-450B-9D11-3F0A2D86548E}" type="par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CFD825E-5146-42DD-BD9F-86120241B547}" type="sib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F222A0-95B0-4A55-BFF6-9B773C21E1C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Развитие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12 + мес. </a:t>
          </a:r>
        </a:p>
      </dgm:t>
    </dgm:pt>
    <dgm:pt modelId="{6410BAC0-2254-43C9-A2C0-3586F76A7A35}" type="par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DDAF80-B169-4AD0-BD59-C35B83C9589D}" type="sib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3102B80-D8D2-43F2-9A18-402162EC6305}" type="pres">
      <dgm:prSet presAssocID="{8ADF88FB-E88A-4DDD-9425-B7D61A8B6B80}" presName="Name0" presStyleCnt="0">
        <dgm:presLayoutVars>
          <dgm:dir/>
          <dgm:animLvl val="lvl"/>
          <dgm:resizeHandles val="exact"/>
        </dgm:presLayoutVars>
      </dgm:prSet>
      <dgm:spPr/>
    </dgm:pt>
    <dgm:pt modelId="{C6E47710-EE87-43CB-9126-C90BFDBE3498}" type="pres">
      <dgm:prSet presAssocID="{BB445208-8C3D-4087-951B-15047331A6FE}" presName="parTxOnly" presStyleLbl="node1" presStyleIdx="0" presStyleCnt="3" custScaleX="91946" custLinFactNeighborX="-52530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699E9-0DCD-409D-9B23-E1A3DE125BDB}" type="pres">
      <dgm:prSet presAssocID="{E99AE8FB-425A-4EDD-A9ED-8B273F0CA717}" presName="parTxOnlySpace" presStyleCnt="0"/>
      <dgm:spPr/>
    </dgm:pt>
    <dgm:pt modelId="{743A05F2-3F79-43DA-BBB9-1D3DA4DE6C7E}" type="pres">
      <dgm:prSet presAssocID="{C8AD3F6D-AD60-40AF-8F9A-E1AB10F3CD65}" presName="parTxOnly" presStyleLbl="node1" presStyleIdx="1" presStyleCnt="3" custScaleX="92166" custScaleY="100000" custLinFactNeighborX="2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F928E-3A17-4B7F-93E4-E2C0198ED34B}" type="pres">
      <dgm:prSet presAssocID="{9CFD825E-5146-42DD-BD9F-86120241B547}" presName="parTxOnlySpace" presStyleCnt="0"/>
      <dgm:spPr/>
    </dgm:pt>
    <dgm:pt modelId="{1BE733AD-E99C-43F4-8193-CFE27702FB3A}" type="pres">
      <dgm:prSet presAssocID="{2EF222A0-95B0-4A55-BFF6-9B773C21E1C0}" presName="parTxOnly" presStyleLbl="node1" presStyleIdx="2" presStyleCnt="3" custScaleX="98049" custLinFactX="11713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6EFE69-186B-45B7-BAD5-651289BED226}" srcId="{8ADF88FB-E88A-4DDD-9425-B7D61A8B6B80}" destId="{2EF222A0-95B0-4A55-BFF6-9B773C21E1C0}" srcOrd="2" destOrd="0" parTransId="{6410BAC0-2254-43C9-A2C0-3586F76A7A35}" sibTransId="{77DDAF80-B169-4AD0-BD59-C35B83C9589D}"/>
    <dgm:cxn modelId="{F011DFDE-247A-470C-9F1E-A6468F7B137E}" type="presOf" srcId="{BB445208-8C3D-4087-951B-15047331A6FE}" destId="{C6E47710-EE87-43CB-9126-C90BFDBE3498}" srcOrd="0" destOrd="0" presId="urn:microsoft.com/office/officeart/2005/8/layout/chevron1"/>
    <dgm:cxn modelId="{DEBFEAA9-4EC7-412B-972D-AB98834AD183}" srcId="{8ADF88FB-E88A-4DDD-9425-B7D61A8B6B80}" destId="{BB445208-8C3D-4087-951B-15047331A6FE}" srcOrd="0" destOrd="0" parTransId="{D0A4C49A-73C9-4C06-B256-DA6D988C34D2}" sibTransId="{E99AE8FB-425A-4EDD-A9ED-8B273F0CA717}"/>
    <dgm:cxn modelId="{4C4DE6B7-CB81-4267-B7DE-7D86E50618EF}" type="presOf" srcId="{C8AD3F6D-AD60-40AF-8F9A-E1AB10F3CD65}" destId="{743A05F2-3F79-43DA-BBB9-1D3DA4DE6C7E}" srcOrd="0" destOrd="0" presId="urn:microsoft.com/office/officeart/2005/8/layout/chevron1"/>
    <dgm:cxn modelId="{F8FF0082-97BF-4F83-9488-AEB986E693A9}" srcId="{8ADF88FB-E88A-4DDD-9425-B7D61A8B6B80}" destId="{C8AD3F6D-AD60-40AF-8F9A-E1AB10F3CD65}" srcOrd="1" destOrd="0" parTransId="{78A181EF-819E-450B-9D11-3F0A2D86548E}" sibTransId="{9CFD825E-5146-42DD-BD9F-86120241B547}"/>
    <dgm:cxn modelId="{8B916680-91E7-4051-98CC-8C19976F94C2}" type="presOf" srcId="{2EF222A0-95B0-4A55-BFF6-9B773C21E1C0}" destId="{1BE733AD-E99C-43F4-8193-CFE27702FB3A}" srcOrd="0" destOrd="0" presId="urn:microsoft.com/office/officeart/2005/8/layout/chevron1"/>
    <dgm:cxn modelId="{5BD20D34-CC5A-422F-87C3-301FD00043F3}" type="presOf" srcId="{8ADF88FB-E88A-4DDD-9425-B7D61A8B6B80}" destId="{C3102B80-D8D2-43F2-9A18-402162EC6305}" srcOrd="0" destOrd="0" presId="urn:microsoft.com/office/officeart/2005/8/layout/chevron1"/>
    <dgm:cxn modelId="{8A961445-88CB-48A7-81A5-119ED1FBEF85}" type="presParOf" srcId="{C3102B80-D8D2-43F2-9A18-402162EC6305}" destId="{C6E47710-EE87-43CB-9126-C90BFDBE3498}" srcOrd="0" destOrd="0" presId="urn:microsoft.com/office/officeart/2005/8/layout/chevron1"/>
    <dgm:cxn modelId="{187DDC9D-1CFA-4D2D-A3D1-310990A08541}" type="presParOf" srcId="{C3102B80-D8D2-43F2-9A18-402162EC6305}" destId="{BA3699E9-0DCD-409D-9B23-E1A3DE125BDB}" srcOrd="1" destOrd="0" presId="urn:microsoft.com/office/officeart/2005/8/layout/chevron1"/>
    <dgm:cxn modelId="{310C6707-5E11-4502-BC2D-B2B2098B756A}" type="presParOf" srcId="{C3102B80-D8D2-43F2-9A18-402162EC6305}" destId="{743A05F2-3F79-43DA-BBB9-1D3DA4DE6C7E}" srcOrd="2" destOrd="0" presId="urn:microsoft.com/office/officeart/2005/8/layout/chevron1"/>
    <dgm:cxn modelId="{0D389D6B-CD7B-4122-BC58-D788217BE9B3}" type="presParOf" srcId="{C3102B80-D8D2-43F2-9A18-402162EC6305}" destId="{007F928E-3A17-4B7F-93E4-E2C0198ED34B}" srcOrd="3" destOrd="0" presId="urn:microsoft.com/office/officeart/2005/8/layout/chevron1"/>
    <dgm:cxn modelId="{641057DC-FFE5-43D3-B839-CA9B453E3087}" type="presParOf" srcId="{C3102B80-D8D2-43F2-9A18-402162EC6305}" destId="{1BE733AD-E99C-43F4-8193-CFE27702FB3A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7BC24-8B34-4E97-A01F-ACF926C9CF2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F3B97-FCE5-49DA-BF21-6300DBA1C96F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5CE3D0D-07F6-49E5-86C5-8F229E65986D}" type="parTrans" cxnId="{CCFAED8D-FE27-4838-A294-6AF6DC398476}">
      <dgm:prSet/>
      <dgm:spPr/>
      <dgm:t>
        <a:bodyPr/>
        <a:lstStyle/>
        <a:p>
          <a:endParaRPr lang="ru-RU"/>
        </a:p>
      </dgm:t>
    </dgm:pt>
    <dgm:pt modelId="{69A97FA7-9DE4-4DF7-87E6-1B54A8E6D747}" type="sibTrans" cxnId="{CCFAED8D-FE27-4838-A294-6AF6DC398476}">
      <dgm:prSet/>
      <dgm:spPr/>
      <dgm:t>
        <a:bodyPr/>
        <a:lstStyle/>
        <a:p>
          <a:endParaRPr lang="ru-RU"/>
        </a:p>
      </dgm:t>
    </dgm:pt>
    <dgm:pt modelId="{3B02FE66-8EE9-4429-B6A8-6252C8E8B9DD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4ED18DF-FF73-4921-A4AD-4D77E36D356B}" type="parTrans" cxnId="{12CA4B97-4E7E-43EB-8409-CF792DB842ED}">
      <dgm:prSet/>
      <dgm:spPr/>
      <dgm:t>
        <a:bodyPr/>
        <a:lstStyle/>
        <a:p>
          <a:endParaRPr lang="ru-RU"/>
        </a:p>
      </dgm:t>
    </dgm:pt>
    <dgm:pt modelId="{5EE95495-18F2-4509-A44D-8D416784981F}" type="sibTrans" cxnId="{12CA4B97-4E7E-43EB-8409-CF792DB842ED}">
      <dgm:prSet/>
      <dgm:spPr/>
      <dgm:t>
        <a:bodyPr/>
        <a:lstStyle/>
        <a:p>
          <a:endParaRPr lang="ru-RU"/>
        </a:p>
      </dgm:t>
    </dgm:pt>
    <dgm:pt modelId="{DF1FCD96-6412-4BBE-B4C8-737533B17321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7666CF4-ACBB-413A-B8E0-BEE9B089BCFA}" type="parTrans" cxnId="{C99DBC04-ED16-4128-9352-DF2AABD7F308}">
      <dgm:prSet/>
      <dgm:spPr/>
      <dgm:t>
        <a:bodyPr/>
        <a:lstStyle/>
        <a:p>
          <a:endParaRPr lang="ru-RU"/>
        </a:p>
      </dgm:t>
    </dgm:pt>
    <dgm:pt modelId="{36703DC3-8C39-45BC-9767-8530966EC19A}" type="sibTrans" cxnId="{C99DBC04-ED16-4128-9352-DF2AABD7F308}">
      <dgm:prSet/>
      <dgm:spPr/>
      <dgm:t>
        <a:bodyPr/>
        <a:lstStyle/>
        <a:p>
          <a:endParaRPr lang="ru-RU"/>
        </a:p>
      </dgm:t>
    </dgm:pt>
    <dgm:pt modelId="{2F7FC030-8DB0-4BD6-A93C-C839539FB546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1F99A2F-6EAC-4405-A53C-A6DD1BBE980C}" type="parTrans" cxnId="{8895DEF6-F7ED-443F-84FB-B6AC2B0A978F}">
      <dgm:prSet/>
      <dgm:spPr/>
      <dgm:t>
        <a:bodyPr/>
        <a:lstStyle/>
        <a:p>
          <a:endParaRPr lang="ru-RU"/>
        </a:p>
      </dgm:t>
    </dgm:pt>
    <dgm:pt modelId="{22509504-1D72-4007-AB55-5CCCED18E106}" type="sibTrans" cxnId="{8895DEF6-F7ED-443F-84FB-B6AC2B0A978F}">
      <dgm:prSet/>
      <dgm:spPr/>
      <dgm:t>
        <a:bodyPr/>
        <a:lstStyle/>
        <a:p>
          <a:endParaRPr lang="ru-RU"/>
        </a:p>
      </dgm:t>
    </dgm:pt>
    <dgm:pt modelId="{6327DF16-D4AD-418F-B8CE-F017A9B503C1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7F080E2-8076-48DD-88C1-C49647B8D548}" type="sibTrans" cxnId="{EB56AEDA-94F7-4E44-A412-1D98E5135C0B}">
      <dgm:prSet/>
      <dgm:spPr/>
      <dgm:t>
        <a:bodyPr/>
        <a:lstStyle/>
        <a:p>
          <a:endParaRPr lang="ru-RU"/>
        </a:p>
      </dgm:t>
    </dgm:pt>
    <dgm:pt modelId="{0597E3F6-D6C5-49B7-8EBF-33043CAB85A5}" type="parTrans" cxnId="{EB56AEDA-94F7-4E44-A412-1D98E5135C0B}">
      <dgm:prSet/>
      <dgm:spPr/>
      <dgm:t>
        <a:bodyPr/>
        <a:lstStyle/>
        <a:p>
          <a:endParaRPr lang="ru-RU"/>
        </a:p>
      </dgm:t>
    </dgm:pt>
    <dgm:pt modelId="{E1E1BE98-51D0-4185-8A32-B5F0F580E58B}" type="pres">
      <dgm:prSet presAssocID="{7487BC24-8B34-4E97-A01F-ACF926C9C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CA32D-6BA8-422F-BE85-B867B4345A89}" type="pres">
      <dgm:prSet presAssocID="{05AF3B97-FCE5-49DA-BF21-6300DBA1C96F}" presName="Name8" presStyleCnt="0"/>
      <dgm:spPr/>
    </dgm:pt>
    <dgm:pt modelId="{21153921-C47B-49DA-873E-187E7F125DB1}" type="pres">
      <dgm:prSet presAssocID="{05AF3B97-FCE5-49DA-BF21-6300DBA1C96F}" presName="level" presStyleLbl="node1" presStyleIdx="0" presStyleCnt="5" custLinFactNeighborX="-3869" custLinFactNeighborY="9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96EC2-B105-4C01-AF04-CA90A9068627}" type="pres">
      <dgm:prSet presAssocID="{05AF3B97-FCE5-49DA-BF21-6300DBA1C9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E0D0F-A594-416C-960C-1DC4FD7916C9}" type="pres">
      <dgm:prSet presAssocID="{3B02FE66-8EE9-4429-B6A8-6252C8E8B9DD}" presName="Name8" presStyleCnt="0"/>
      <dgm:spPr/>
    </dgm:pt>
    <dgm:pt modelId="{2F08677F-226B-447F-8CA7-D86F5D53F1B8}" type="pres">
      <dgm:prSet presAssocID="{3B02FE66-8EE9-4429-B6A8-6252C8E8B9DD}" presName="level" presStyleLbl="node1" presStyleIdx="1" presStyleCnt="5" custLinFactNeighborX="-1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E6D6C-B589-47B5-AA2C-5910C1BCC799}" type="pres">
      <dgm:prSet presAssocID="{3B02FE66-8EE9-4429-B6A8-6252C8E8B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3DB7F-7515-470F-A1DB-874BF393D71D}" type="pres">
      <dgm:prSet presAssocID="{6327DF16-D4AD-418F-B8CE-F017A9B503C1}" presName="Name8" presStyleCnt="0"/>
      <dgm:spPr/>
    </dgm:pt>
    <dgm:pt modelId="{14C6EA90-9465-41C8-B03C-C623E19FB4FA}" type="pres">
      <dgm:prSet presAssocID="{6327DF16-D4AD-418F-B8CE-F017A9B503C1}" presName="level" presStyleLbl="node1" presStyleIdx="2" presStyleCnt="5" custLinFactNeighborX="-386" custLinFactNeighborY="2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E859C-DFFB-425F-81DA-748A98748F3F}" type="pres">
      <dgm:prSet presAssocID="{6327DF16-D4AD-418F-B8CE-F017A9B503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6AF9E-3725-48CD-A548-352BF259CAFA}" type="pres">
      <dgm:prSet presAssocID="{DF1FCD96-6412-4BBE-B4C8-737533B17321}" presName="Name8" presStyleCnt="0"/>
      <dgm:spPr/>
    </dgm:pt>
    <dgm:pt modelId="{9C6D5450-74EB-4545-8460-14014DA2BDC5}" type="pres">
      <dgm:prSet presAssocID="{DF1FCD96-6412-4BBE-B4C8-737533B1732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C6FF4-293D-48C1-85C6-F4DE15860C5B}" type="pres">
      <dgm:prSet presAssocID="{DF1FCD96-6412-4BBE-B4C8-737533B173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AAD04-930C-41CE-AC2B-D3DA6F07B87C}" type="pres">
      <dgm:prSet presAssocID="{2F7FC030-8DB0-4BD6-A93C-C839539FB546}" presName="Name8" presStyleCnt="0"/>
      <dgm:spPr/>
    </dgm:pt>
    <dgm:pt modelId="{4FB2BA57-2FEB-4A65-92BF-C2D63E3DE337}" type="pres">
      <dgm:prSet presAssocID="{2F7FC030-8DB0-4BD6-A93C-C839539FB54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6D9D1-698E-4663-A23F-128C33817B05}" type="pres">
      <dgm:prSet presAssocID="{2F7FC030-8DB0-4BD6-A93C-C839539FB5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A5245-ED43-49AD-AEA8-CCC7DED73A72}" type="presOf" srcId="{DF1FCD96-6412-4BBE-B4C8-737533B17321}" destId="{9C6D5450-74EB-4545-8460-14014DA2BDC5}" srcOrd="0" destOrd="0" presId="urn:microsoft.com/office/officeart/2005/8/layout/pyramid1"/>
    <dgm:cxn modelId="{9D806905-D6AB-499F-B89D-85B39A215701}" type="presOf" srcId="{3B02FE66-8EE9-4429-B6A8-6252C8E8B9DD}" destId="{2C0E6D6C-B589-47B5-AA2C-5910C1BCC799}" srcOrd="1" destOrd="0" presId="urn:microsoft.com/office/officeart/2005/8/layout/pyramid1"/>
    <dgm:cxn modelId="{EB56AEDA-94F7-4E44-A412-1D98E5135C0B}" srcId="{7487BC24-8B34-4E97-A01F-ACF926C9CF23}" destId="{6327DF16-D4AD-418F-B8CE-F017A9B503C1}" srcOrd="2" destOrd="0" parTransId="{0597E3F6-D6C5-49B7-8EBF-33043CAB85A5}" sibTransId="{A7F080E2-8076-48DD-88C1-C49647B8D548}"/>
    <dgm:cxn modelId="{95C190AF-02C5-4885-BF26-14B25FB2F78E}" type="presOf" srcId="{3B02FE66-8EE9-4429-B6A8-6252C8E8B9DD}" destId="{2F08677F-226B-447F-8CA7-D86F5D53F1B8}" srcOrd="0" destOrd="0" presId="urn:microsoft.com/office/officeart/2005/8/layout/pyramid1"/>
    <dgm:cxn modelId="{C99DBC04-ED16-4128-9352-DF2AABD7F308}" srcId="{7487BC24-8B34-4E97-A01F-ACF926C9CF23}" destId="{DF1FCD96-6412-4BBE-B4C8-737533B17321}" srcOrd="3" destOrd="0" parTransId="{67666CF4-ACBB-413A-B8E0-BEE9B089BCFA}" sibTransId="{36703DC3-8C39-45BC-9767-8530966EC19A}"/>
    <dgm:cxn modelId="{0FFEC3B8-FCEA-4D7B-9572-FCBD0852ED1C}" type="presOf" srcId="{DF1FCD96-6412-4BBE-B4C8-737533B17321}" destId="{828C6FF4-293D-48C1-85C6-F4DE15860C5B}" srcOrd="1" destOrd="0" presId="urn:microsoft.com/office/officeart/2005/8/layout/pyramid1"/>
    <dgm:cxn modelId="{79106021-4A24-4198-B090-329C9B3F2770}" type="presOf" srcId="{2F7FC030-8DB0-4BD6-A93C-C839539FB546}" destId="{4FB2BA57-2FEB-4A65-92BF-C2D63E3DE337}" srcOrd="0" destOrd="0" presId="urn:microsoft.com/office/officeart/2005/8/layout/pyramid1"/>
    <dgm:cxn modelId="{EBC1CC39-3DB9-4C27-A077-E9A2ACB8D491}" type="presOf" srcId="{6327DF16-D4AD-418F-B8CE-F017A9B503C1}" destId="{B84E859C-DFFB-425F-81DA-748A98748F3F}" srcOrd="1" destOrd="0" presId="urn:microsoft.com/office/officeart/2005/8/layout/pyramid1"/>
    <dgm:cxn modelId="{F09265AC-FB76-4A56-AA79-FB5D0F690792}" type="presOf" srcId="{7487BC24-8B34-4E97-A01F-ACF926C9CF23}" destId="{E1E1BE98-51D0-4185-8A32-B5F0F580E58B}" srcOrd="0" destOrd="0" presId="urn:microsoft.com/office/officeart/2005/8/layout/pyramid1"/>
    <dgm:cxn modelId="{CCFAED8D-FE27-4838-A294-6AF6DC398476}" srcId="{7487BC24-8B34-4E97-A01F-ACF926C9CF23}" destId="{05AF3B97-FCE5-49DA-BF21-6300DBA1C96F}" srcOrd="0" destOrd="0" parTransId="{25CE3D0D-07F6-49E5-86C5-8F229E65986D}" sibTransId="{69A97FA7-9DE4-4DF7-87E6-1B54A8E6D747}"/>
    <dgm:cxn modelId="{8895DEF6-F7ED-443F-84FB-B6AC2B0A978F}" srcId="{7487BC24-8B34-4E97-A01F-ACF926C9CF23}" destId="{2F7FC030-8DB0-4BD6-A93C-C839539FB546}" srcOrd="4" destOrd="0" parTransId="{C1F99A2F-6EAC-4405-A53C-A6DD1BBE980C}" sibTransId="{22509504-1D72-4007-AB55-5CCCED18E106}"/>
    <dgm:cxn modelId="{45CFAF31-F25C-4207-840E-6CF25C125955}" type="presOf" srcId="{05AF3B97-FCE5-49DA-BF21-6300DBA1C96F}" destId="{21153921-C47B-49DA-873E-187E7F125DB1}" srcOrd="0" destOrd="0" presId="urn:microsoft.com/office/officeart/2005/8/layout/pyramid1"/>
    <dgm:cxn modelId="{12CA4B97-4E7E-43EB-8409-CF792DB842ED}" srcId="{7487BC24-8B34-4E97-A01F-ACF926C9CF23}" destId="{3B02FE66-8EE9-4429-B6A8-6252C8E8B9DD}" srcOrd="1" destOrd="0" parTransId="{34ED18DF-FF73-4921-A4AD-4D77E36D356B}" sibTransId="{5EE95495-18F2-4509-A44D-8D416784981F}"/>
    <dgm:cxn modelId="{3DD2E14C-DB68-4927-A781-B784420C7F9E}" type="presOf" srcId="{2F7FC030-8DB0-4BD6-A93C-C839539FB546}" destId="{2606D9D1-698E-4663-A23F-128C33817B05}" srcOrd="1" destOrd="0" presId="urn:microsoft.com/office/officeart/2005/8/layout/pyramid1"/>
    <dgm:cxn modelId="{F0543AD8-F864-4C06-B880-9B6AB6156CB9}" type="presOf" srcId="{05AF3B97-FCE5-49DA-BF21-6300DBA1C96F}" destId="{B1296EC2-B105-4C01-AF04-CA90A9068627}" srcOrd="1" destOrd="0" presId="urn:microsoft.com/office/officeart/2005/8/layout/pyramid1"/>
    <dgm:cxn modelId="{4424F0D1-E8C3-4E48-B7D1-0EFDC558B4EB}" type="presOf" srcId="{6327DF16-D4AD-418F-B8CE-F017A9B503C1}" destId="{14C6EA90-9465-41C8-B03C-C623E19FB4FA}" srcOrd="0" destOrd="0" presId="urn:microsoft.com/office/officeart/2005/8/layout/pyramid1"/>
    <dgm:cxn modelId="{3EE14854-3726-4761-99CE-6DFFE9F3FFFC}" type="presParOf" srcId="{E1E1BE98-51D0-4185-8A32-B5F0F580E58B}" destId="{16DCA32D-6BA8-422F-BE85-B867B4345A89}" srcOrd="0" destOrd="0" presId="urn:microsoft.com/office/officeart/2005/8/layout/pyramid1"/>
    <dgm:cxn modelId="{8762949F-2B43-4AB7-B264-CECAC8429691}" type="presParOf" srcId="{16DCA32D-6BA8-422F-BE85-B867B4345A89}" destId="{21153921-C47B-49DA-873E-187E7F125DB1}" srcOrd="0" destOrd="0" presId="urn:microsoft.com/office/officeart/2005/8/layout/pyramid1"/>
    <dgm:cxn modelId="{D699447C-98BF-4065-AFA7-F3D44C8DB8E3}" type="presParOf" srcId="{16DCA32D-6BA8-422F-BE85-B867B4345A89}" destId="{B1296EC2-B105-4C01-AF04-CA90A9068627}" srcOrd="1" destOrd="0" presId="urn:microsoft.com/office/officeart/2005/8/layout/pyramid1"/>
    <dgm:cxn modelId="{844ADDD0-5DF5-4ECE-A549-F6EE05A60956}" type="presParOf" srcId="{E1E1BE98-51D0-4185-8A32-B5F0F580E58B}" destId="{1C9E0D0F-A594-416C-960C-1DC4FD7916C9}" srcOrd="1" destOrd="0" presId="urn:microsoft.com/office/officeart/2005/8/layout/pyramid1"/>
    <dgm:cxn modelId="{2B092EEA-98A7-4D8D-A6E8-4243A7F13468}" type="presParOf" srcId="{1C9E0D0F-A594-416C-960C-1DC4FD7916C9}" destId="{2F08677F-226B-447F-8CA7-D86F5D53F1B8}" srcOrd="0" destOrd="0" presId="urn:microsoft.com/office/officeart/2005/8/layout/pyramid1"/>
    <dgm:cxn modelId="{762E1ADA-0998-418B-864A-FA62C31B5192}" type="presParOf" srcId="{1C9E0D0F-A594-416C-960C-1DC4FD7916C9}" destId="{2C0E6D6C-B589-47B5-AA2C-5910C1BCC799}" srcOrd="1" destOrd="0" presId="urn:microsoft.com/office/officeart/2005/8/layout/pyramid1"/>
    <dgm:cxn modelId="{E24CF302-FDEE-4246-B05E-AE3BC855E4E3}" type="presParOf" srcId="{E1E1BE98-51D0-4185-8A32-B5F0F580E58B}" destId="{3613DB7F-7515-470F-A1DB-874BF393D71D}" srcOrd="2" destOrd="0" presId="urn:microsoft.com/office/officeart/2005/8/layout/pyramid1"/>
    <dgm:cxn modelId="{1BE9AE53-F5C6-48E9-865A-7F82E7EDAB87}" type="presParOf" srcId="{3613DB7F-7515-470F-A1DB-874BF393D71D}" destId="{14C6EA90-9465-41C8-B03C-C623E19FB4FA}" srcOrd="0" destOrd="0" presId="urn:microsoft.com/office/officeart/2005/8/layout/pyramid1"/>
    <dgm:cxn modelId="{BD29100B-0150-4037-A82C-4E8EA6A3AB15}" type="presParOf" srcId="{3613DB7F-7515-470F-A1DB-874BF393D71D}" destId="{B84E859C-DFFB-425F-81DA-748A98748F3F}" srcOrd="1" destOrd="0" presId="urn:microsoft.com/office/officeart/2005/8/layout/pyramid1"/>
    <dgm:cxn modelId="{2202C530-AB23-4A5B-8C1C-CA62638D4FD4}" type="presParOf" srcId="{E1E1BE98-51D0-4185-8A32-B5F0F580E58B}" destId="{9006AF9E-3725-48CD-A548-352BF259CAFA}" srcOrd="3" destOrd="0" presId="urn:microsoft.com/office/officeart/2005/8/layout/pyramid1"/>
    <dgm:cxn modelId="{52DF195F-6CD3-437B-9A6A-0BE9E725B23D}" type="presParOf" srcId="{9006AF9E-3725-48CD-A548-352BF259CAFA}" destId="{9C6D5450-74EB-4545-8460-14014DA2BDC5}" srcOrd="0" destOrd="0" presId="urn:microsoft.com/office/officeart/2005/8/layout/pyramid1"/>
    <dgm:cxn modelId="{A7A76AAE-9B87-43CE-B2E4-FF253C031E0F}" type="presParOf" srcId="{9006AF9E-3725-48CD-A548-352BF259CAFA}" destId="{828C6FF4-293D-48C1-85C6-F4DE15860C5B}" srcOrd="1" destOrd="0" presId="urn:microsoft.com/office/officeart/2005/8/layout/pyramid1"/>
    <dgm:cxn modelId="{601A703E-28BA-4124-8E3D-B30296A92F72}" type="presParOf" srcId="{E1E1BE98-51D0-4185-8A32-B5F0F580E58B}" destId="{B20AAD04-930C-41CE-AC2B-D3DA6F07B87C}" srcOrd="4" destOrd="0" presId="urn:microsoft.com/office/officeart/2005/8/layout/pyramid1"/>
    <dgm:cxn modelId="{3609FF6C-6AEB-4F39-AF9D-4029897BD758}" type="presParOf" srcId="{B20AAD04-930C-41CE-AC2B-D3DA6F07B87C}" destId="{4FB2BA57-2FEB-4A65-92BF-C2D63E3DE337}" srcOrd="0" destOrd="0" presId="urn:microsoft.com/office/officeart/2005/8/layout/pyramid1"/>
    <dgm:cxn modelId="{833D5595-4A99-4B70-A123-961602D19EC7}" type="presParOf" srcId="{B20AAD04-930C-41CE-AC2B-D3DA6F07B87C}" destId="{2606D9D1-698E-4663-A23F-128C33817B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87BC24-8B34-4E97-A01F-ACF926C9CF2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F3B97-FCE5-49DA-BF21-6300DBA1C96F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5CE3D0D-07F6-49E5-86C5-8F229E65986D}" type="parTrans" cxnId="{CCFAED8D-FE27-4838-A294-6AF6DC398476}">
      <dgm:prSet/>
      <dgm:spPr/>
      <dgm:t>
        <a:bodyPr/>
        <a:lstStyle/>
        <a:p>
          <a:endParaRPr lang="ru-RU"/>
        </a:p>
      </dgm:t>
    </dgm:pt>
    <dgm:pt modelId="{69A97FA7-9DE4-4DF7-87E6-1B54A8E6D747}" type="sibTrans" cxnId="{CCFAED8D-FE27-4838-A294-6AF6DC398476}">
      <dgm:prSet/>
      <dgm:spPr/>
      <dgm:t>
        <a:bodyPr/>
        <a:lstStyle/>
        <a:p>
          <a:endParaRPr lang="ru-RU"/>
        </a:p>
      </dgm:t>
    </dgm:pt>
    <dgm:pt modelId="{3B02FE66-8EE9-4429-B6A8-6252C8E8B9DD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4ED18DF-FF73-4921-A4AD-4D77E36D356B}" type="parTrans" cxnId="{12CA4B97-4E7E-43EB-8409-CF792DB842ED}">
      <dgm:prSet/>
      <dgm:spPr/>
      <dgm:t>
        <a:bodyPr/>
        <a:lstStyle/>
        <a:p>
          <a:endParaRPr lang="ru-RU"/>
        </a:p>
      </dgm:t>
    </dgm:pt>
    <dgm:pt modelId="{5EE95495-18F2-4509-A44D-8D416784981F}" type="sibTrans" cxnId="{12CA4B97-4E7E-43EB-8409-CF792DB842ED}">
      <dgm:prSet/>
      <dgm:spPr/>
      <dgm:t>
        <a:bodyPr/>
        <a:lstStyle/>
        <a:p>
          <a:endParaRPr lang="ru-RU"/>
        </a:p>
      </dgm:t>
    </dgm:pt>
    <dgm:pt modelId="{6327DF16-D4AD-418F-B8CE-F017A9B503C1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597E3F6-D6C5-49B7-8EBF-33043CAB85A5}" type="parTrans" cxnId="{EB56AEDA-94F7-4E44-A412-1D98E5135C0B}">
      <dgm:prSet/>
      <dgm:spPr/>
      <dgm:t>
        <a:bodyPr/>
        <a:lstStyle/>
        <a:p>
          <a:endParaRPr lang="ru-RU"/>
        </a:p>
      </dgm:t>
    </dgm:pt>
    <dgm:pt modelId="{A7F080E2-8076-48DD-88C1-C49647B8D548}" type="sibTrans" cxnId="{EB56AEDA-94F7-4E44-A412-1D98E5135C0B}">
      <dgm:prSet/>
      <dgm:spPr/>
      <dgm:t>
        <a:bodyPr/>
        <a:lstStyle/>
        <a:p>
          <a:endParaRPr lang="ru-RU"/>
        </a:p>
      </dgm:t>
    </dgm:pt>
    <dgm:pt modelId="{DF1FCD96-6412-4BBE-B4C8-737533B17321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7666CF4-ACBB-413A-B8E0-BEE9B089BCFA}" type="parTrans" cxnId="{C99DBC04-ED16-4128-9352-DF2AABD7F308}">
      <dgm:prSet/>
      <dgm:spPr/>
      <dgm:t>
        <a:bodyPr/>
        <a:lstStyle/>
        <a:p>
          <a:endParaRPr lang="ru-RU"/>
        </a:p>
      </dgm:t>
    </dgm:pt>
    <dgm:pt modelId="{36703DC3-8C39-45BC-9767-8530966EC19A}" type="sibTrans" cxnId="{C99DBC04-ED16-4128-9352-DF2AABD7F308}">
      <dgm:prSet/>
      <dgm:spPr/>
      <dgm:t>
        <a:bodyPr/>
        <a:lstStyle/>
        <a:p>
          <a:endParaRPr lang="ru-RU"/>
        </a:p>
      </dgm:t>
    </dgm:pt>
    <dgm:pt modelId="{2F7FC030-8DB0-4BD6-A93C-C839539FB546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1F99A2F-6EAC-4405-A53C-A6DD1BBE980C}" type="parTrans" cxnId="{8895DEF6-F7ED-443F-84FB-B6AC2B0A978F}">
      <dgm:prSet/>
      <dgm:spPr/>
      <dgm:t>
        <a:bodyPr/>
        <a:lstStyle/>
        <a:p>
          <a:endParaRPr lang="ru-RU"/>
        </a:p>
      </dgm:t>
    </dgm:pt>
    <dgm:pt modelId="{22509504-1D72-4007-AB55-5CCCED18E106}" type="sibTrans" cxnId="{8895DEF6-F7ED-443F-84FB-B6AC2B0A978F}">
      <dgm:prSet/>
      <dgm:spPr/>
      <dgm:t>
        <a:bodyPr/>
        <a:lstStyle/>
        <a:p>
          <a:endParaRPr lang="ru-RU"/>
        </a:p>
      </dgm:t>
    </dgm:pt>
    <dgm:pt modelId="{E1E1BE98-51D0-4185-8A32-B5F0F580E58B}" type="pres">
      <dgm:prSet presAssocID="{7487BC24-8B34-4E97-A01F-ACF926C9C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CA32D-6BA8-422F-BE85-B867B4345A89}" type="pres">
      <dgm:prSet presAssocID="{05AF3B97-FCE5-49DA-BF21-6300DBA1C96F}" presName="Name8" presStyleCnt="0"/>
      <dgm:spPr/>
    </dgm:pt>
    <dgm:pt modelId="{21153921-C47B-49DA-873E-187E7F125DB1}" type="pres">
      <dgm:prSet presAssocID="{05AF3B97-FCE5-49DA-BF21-6300DBA1C96F}" presName="level" presStyleLbl="node1" presStyleIdx="0" presStyleCnt="5" custLinFactNeighborX="252" custLinFactNeighborY="2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96EC2-B105-4C01-AF04-CA90A9068627}" type="pres">
      <dgm:prSet presAssocID="{05AF3B97-FCE5-49DA-BF21-6300DBA1C9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E0D0F-A594-416C-960C-1DC4FD7916C9}" type="pres">
      <dgm:prSet presAssocID="{3B02FE66-8EE9-4429-B6A8-6252C8E8B9DD}" presName="Name8" presStyleCnt="0"/>
      <dgm:spPr/>
    </dgm:pt>
    <dgm:pt modelId="{2F08677F-226B-447F-8CA7-D86F5D53F1B8}" type="pres">
      <dgm:prSet presAssocID="{3B02FE66-8EE9-4429-B6A8-6252C8E8B9D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E6D6C-B589-47B5-AA2C-5910C1BCC799}" type="pres">
      <dgm:prSet presAssocID="{3B02FE66-8EE9-4429-B6A8-6252C8E8B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3DB7F-7515-470F-A1DB-874BF393D71D}" type="pres">
      <dgm:prSet presAssocID="{6327DF16-D4AD-418F-B8CE-F017A9B503C1}" presName="Name8" presStyleCnt="0"/>
      <dgm:spPr/>
    </dgm:pt>
    <dgm:pt modelId="{14C6EA90-9465-41C8-B03C-C623E19FB4FA}" type="pres">
      <dgm:prSet presAssocID="{6327DF16-D4AD-418F-B8CE-F017A9B503C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E859C-DFFB-425F-81DA-748A98748F3F}" type="pres">
      <dgm:prSet presAssocID="{6327DF16-D4AD-418F-B8CE-F017A9B503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6AF9E-3725-48CD-A548-352BF259CAFA}" type="pres">
      <dgm:prSet presAssocID="{DF1FCD96-6412-4BBE-B4C8-737533B17321}" presName="Name8" presStyleCnt="0"/>
      <dgm:spPr/>
    </dgm:pt>
    <dgm:pt modelId="{9C6D5450-74EB-4545-8460-14014DA2BDC5}" type="pres">
      <dgm:prSet presAssocID="{DF1FCD96-6412-4BBE-B4C8-737533B1732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C6FF4-293D-48C1-85C6-F4DE15860C5B}" type="pres">
      <dgm:prSet presAssocID="{DF1FCD96-6412-4BBE-B4C8-737533B173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AAD04-930C-41CE-AC2B-D3DA6F07B87C}" type="pres">
      <dgm:prSet presAssocID="{2F7FC030-8DB0-4BD6-A93C-C839539FB546}" presName="Name8" presStyleCnt="0"/>
      <dgm:spPr/>
    </dgm:pt>
    <dgm:pt modelId="{4FB2BA57-2FEB-4A65-92BF-C2D63E3DE337}" type="pres">
      <dgm:prSet presAssocID="{2F7FC030-8DB0-4BD6-A93C-C839539FB54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6D9D1-698E-4663-A23F-128C33817B05}" type="pres">
      <dgm:prSet presAssocID="{2F7FC030-8DB0-4BD6-A93C-C839539FB5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C4A4A8-4167-4309-8470-3E947C16CAC5}" type="presOf" srcId="{2F7FC030-8DB0-4BD6-A93C-C839539FB546}" destId="{2606D9D1-698E-4663-A23F-128C33817B05}" srcOrd="1" destOrd="0" presId="urn:microsoft.com/office/officeart/2005/8/layout/pyramid1"/>
    <dgm:cxn modelId="{D7EF29B4-6884-4552-A34A-1C7389312DD9}" type="presOf" srcId="{2F7FC030-8DB0-4BD6-A93C-C839539FB546}" destId="{4FB2BA57-2FEB-4A65-92BF-C2D63E3DE337}" srcOrd="0" destOrd="0" presId="urn:microsoft.com/office/officeart/2005/8/layout/pyramid1"/>
    <dgm:cxn modelId="{EB56AEDA-94F7-4E44-A412-1D98E5135C0B}" srcId="{7487BC24-8B34-4E97-A01F-ACF926C9CF23}" destId="{6327DF16-D4AD-418F-B8CE-F017A9B503C1}" srcOrd="2" destOrd="0" parTransId="{0597E3F6-D6C5-49B7-8EBF-33043CAB85A5}" sibTransId="{A7F080E2-8076-48DD-88C1-C49647B8D548}"/>
    <dgm:cxn modelId="{302DB7D5-CD71-47E4-933D-C39A5BE48914}" type="presOf" srcId="{7487BC24-8B34-4E97-A01F-ACF926C9CF23}" destId="{E1E1BE98-51D0-4185-8A32-B5F0F580E58B}" srcOrd="0" destOrd="0" presId="urn:microsoft.com/office/officeart/2005/8/layout/pyramid1"/>
    <dgm:cxn modelId="{C99DBC04-ED16-4128-9352-DF2AABD7F308}" srcId="{7487BC24-8B34-4E97-A01F-ACF926C9CF23}" destId="{DF1FCD96-6412-4BBE-B4C8-737533B17321}" srcOrd="3" destOrd="0" parTransId="{67666CF4-ACBB-413A-B8E0-BEE9B089BCFA}" sibTransId="{36703DC3-8C39-45BC-9767-8530966EC19A}"/>
    <dgm:cxn modelId="{F0B499B6-0731-446F-A70C-F11A3BB0EC85}" type="presOf" srcId="{3B02FE66-8EE9-4429-B6A8-6252C8E8B9DD}" destId="{2F08677F-226B-447F-8CA7-D86F5D53F1B8}" srcOrd="0" destOrd="0" presId="urn:microsoft.com/office/officeart/2005/8/layout/pyramid1"/>
    <dgm:cxn modelId="{CCFAED8D-FE27-4838-A294-6AF6DC398476}" srcId="{7487BC24-8B34-4E97-A01F-ACF926C9CF23}" destId="{05AF3B97-FCE5-49DA-BF21-6300DBA1C96F}" srcOrd="0" destOrd="0" parTransId="{25CE3D0D-07F6-49E5-86C5-8F229E65986D}" sibTransId="{69A97FA7-9DE4-4DF7-87E6-1B54A8E6D747}"/>
    <dgm:cxn modelId="{70874292-B1D7-4C3E-87CD-5A4FACEA2ECE}" type="presOf" srcId="{DF1FCD96-6412-4BBE-B4C8-737533B17321}" destId="{828C6FF4-293D-48C1-85C6-F4DE15860C5B}" srcOrd="1" destOrd="0" presId="urn:microsoft.com/office/officeart/2005/8/layout/pyramid1"/>
    <dgm:cxn modelId="{8895DEF6-F7ED-443F-84FB-B6AC2B0A978F}" srcId="{7487BC24-8B34-4E97-A01F-ACF926C9CF23}" destId="{2F7FC030-8DB0-4BD6-A93C-C839539FB546}" srcOrd="4" destOrd="0" parTransId="{C1F99A2F-6EAC-4405-A53C-A6DD1BBE980C}" sibTransId="{22509504-1D72-4007-AB55-5CCCED18E106}"/>
    <dgm:cxn modelId="{2DEA2894-AD22-4AFE-8ECE-B248F8373C0B}" type="presOf" srcId="{DF1FCD96-6412-4BBE-B4C8-737533B17321}" destId="{9C6D5450-74EB-4545-8460-14014DA2BDC5}" srcOrd="0" destOrd="0" presId="urn:microsoft.com/office/officeart/2005/8/layout/pyramid1"/>
    <dgm:cxn modelId="{12CA4B97-4E7E-43EB-8409-CF792DB842ED}" srcId="{7487BC24-8B34-4E97-A01F-ACF926C9CF23}" destId="{3B02FE66-8EE9-4429-B6A8-6252C8E8B9DD}" srcOrd="1" destOrd="0" parTransId="{34ED18DF-FF73-4921-A4AD-4D77E36D356B}" sibTransId="{5EE95495-18F2-4509-A44D-8D416784981F}"/>
    <dgm:cxn modelId="{0C8103EA-143A-45AB-8459-3CE36995CEB7}" type="presOf" srcId="{6327DF16-D4AD-418F-B8CE-F017A9B503C1}" destId="{B84E859C-DFFB-425F-81DA-748A98748F3F}" srcOrd="1" destOrd="0" presId="urn:microsoft.com/office/officeart/2005/8/layout/pyramid1"/>
    <dgm:cxn modelId="{757BC45F-8293-4DDD-9A01-2FA0487435EF}" type="presOf" srcId="{05AF3B97-FCE5-49DA-BF21-6300DBA1C96F}" destId="{21153921-C47B-49DA-873E-187E7F125DB1}" srcOrd="0" destOrd="0" presId="urn:microsoft.com/office/officeart/2005/8/layout/pyramid1"/>
    <dgm:cxn modelId="{93623E5E-C345-4320-9D9D-0EFE4A670FB6}" type="presOf" srcId="{6327DF16-D4AD-418F-B8CE-F017A9B503C1}" destId="{14C6EA90-9465-41C8-B03C-C623E19FB4FA}" srcOrd="0" destOrd="0" presId="urn:microsoft.com/office/officeart/2005/8/layout/pyramid1"/>
    <dgm:cxn modelId="{ACF306E5-2EBC-44E5-B453-32845A3545E2}" type="presOf" srcId="{05AF3B97-FCE5-49DA-BF21-6300DBA1C96F}" destId="{B1296EC2-B105-4C01-AF04-CA90A9068627}" srcOrd="1" destOrd="0" presId="urn:microsoft.com/office/officeart/2005/8/layout/pyramid1"/>
    <dgm:cxn modelId="{41D295F7-9250-4DF7-BEC7-3BC10738A151}" type="presOf" srcId="{3B02FE66-8EE9-4429-B6A8-6252C8E8B9DD}" destId="{2C0E6D6C-B589-47B5-AA2C-5910C1BCC799}" srcOrd="1" destOrd="0" presId="urn:microsoft.com/office/officeart/2005/8/layout/pyramid1"/>
    <dgm:cxn modelId="{3E0D2E95-C79C-4677-858A-FA7B45ACA0F8}" type="presParOf" srcId="{E1E1BE98-51D0-4185-8A32-B5F0F580E58B}" destId="{16DCA32D-6BA8-422F-BE85-B867B4345A89}" srcOrd="0" destOrd="0" presId="urn:microsoft.com/office/officeart/2005/8/layout/pyramid1"/>
    <dgm:cxn modelId="{AA328A9F-0CCF-41B0-85D0-0ABAE39DCD20}" type="presParOf" srcId="{16DCA32D-6BA8-422F-BE85-B867B4345A89}" destId="{21153921-C47B-49DA-873E-187E7F125DB1}" srcOrd="0" destOrd="0" presId="urn:microsoft.com/office/officeart/2005/8/layout/pyramid1"/>
    <dgm:cxn modelId="{8540E542-32C6-4C9B-9A8F-093BEAFCC6C0}" type="presParOf" srcId="{16DCA32D-6BA8-422F-BE85-B867B4345A89}" destId="{B1296EC2-B105-4C01-AF04-CA90A9068627}" srcOrd="1" destOrd="0" presId="urn:microsoft.com/office/officeart/2005/8/layout/pyramid1"/>
    <dgm:cxn modelId="{0C03EE7F-5A15-45DF-8A8E-069654EF23A4}" type="presParOf" srcId="{E1E1BE98-51D0-4185-8A32-B5F0F580E58B}" destId="{1C9E0D0F-A594-416C-960C-1DC4FD7916C9}" srcOrd="1" destOrd="0" presId="urn:microsoft.com/office/officeart/2005/8/layout/pyramid1"/>
    <dgm:cxn modelId="{C32ADB77-7745-4AF7-BD4A-31EE9D9FCC3F}" type="presParOf" srcId="{1C9E0D0F-A594-416C-960C-1DC4FD7916C9}" destId="{2F08677F-226B-447F-8CA7-D86F5D53F1B8}" srcOrd="0" destOrd="0" presId="urn:microsoft.com/office/officeart/2005/8/layout/pyramid1"/>
    <dgm:cxn modelId="{8F86D67F-7F41-4A90-84D1-99F55D8F34E0}" type="presParOf" srcId="{1C9E0D0F-A594-416C-960C-1DC4FD7916C9}" destId="{2C0E6D6C-B589-47B5-AA2C-5910C1BCC799}" srcOrd="1" destOrd="0" presId="urn:microsoft.com/office/officeart/2005/8/layout/pyramid1"/>
    <dgm:cxn modelId="{638B2454-8013-497B-9650-4A914FE634A8}" type="presParOf" srcId="{E1E1BE98-51D0-4185-8A32-B5F0F580E58B}" destId="{3613DB7F-7515-470F-A1DB-874BF393D71D}" srcOrd="2" destOrd="0" presId="urn:microsoft.com/office/officeart/2005/8/layout/pyramid1"/>
    <dgm:cxn modelId="{3ACED446-FDF9-4780-BB26-B9EE28AF71F3}" type="presParOf" srcId="{3613DB7F-7515-470F-A1DB-874BF393D71D}" destId="{14C6EA90-9465-41C8-B03C-C623E19FB4FA}" srcOrd="0" destOrd="0" presId="urn:microsoft.com/office/officeart/2005/8/layout/pyramid1"/>
    <dgm:cxn modelId="{A041050A-BDE4-4457-A97F-8C86D93870B0}" type="presParOf" srcId="{3613DB7F-7515-470F-A1DB-874BF393D71D}" destId="{B84E859C-DFFB-425F-81DA-748A98748F3F}" srcOrd="1" destOrd="0" presId="urn:microsoft.com/office/officeart/2005/8/layout/pyramid1"/>
    <dgm:cxn modelId="{52B07696-D558-4F8A-9E42-865FD5A0D067}" type="presParOf" srcId="{E1E1BE98-51D0-4185-8A32-B5F0F580E58B}" destId="{9006AF9E-3725-48CD-A548-352BF259CAFA}" srcOrd="3" destOrd="0" presId="urn:microsoft.com/office/officeart/2005/8/layout/pyramid1"/>
    <dgm:cxn modelId="{367FB169-C06D-4F29-A78E-A9EB85112159}" type="presParOf" srcId="{9006AF9E-3725-48CD-A548-352BF259CAFA}" destId="{9C6D5450-74EB-4545-8460-14014DA2BDC5}" srcOrd="0" destOrd="0" presId="urn:microsoft.com/office/officeart/2005/8/layout/pyramid1"/>
    <dgm:cxn modelId="{B373752B-80DA-49A6-9AA2-A2D3FB6D14D0}" type="presParOf" srcId="{9006AF9E-3725-48CD-A548-352BF259CAFA}" destId="{828C6FF4-293D-48C1-85C6-F4DE15860C5B}" srcOrd="1" destOrd="0" presId="urn:microsoft.com/office/officeart/2005/8/layout/pyramid1"/>
    <dgm:cxn modelId="{171E161A-8EC0-4062-A35B-D7AEB1E2D98A}" type="presParOf" srcId="{E1E1BE98-51D0-4185-8A32-B5F0F580E58B}" destId="{B20AAD04-930C-41CE-AC2B-D3DA6F07B87C}" srcOrd="4" destOrd="0" presId="urn:microsoft.com/office/officeart/2005/8/layout/pyramid1"/>
    <dgm:cxn modelId="{10CD8305-C291-4774-8550-242D837C935A}" type="presParOf" srcId="{B20AAD04-930C-41CE-AC2B-D3DA6F07B87C}" destId="{4FB2BA57-2FEB-4A65-92BF-C2D63E3DE337}" srcOrd="0" destOrd="0" presId="urn:microsoft.com/office/officeart/2005/8/layout/pyramid1"/>
    <dgm:cxn modelId="{5FD2CC4E-856D-4849-BF39-16E0B033471A}" type="presParOf" srcId="{B20AAD04-930C-41CE-AC2B-D3DA6F07B87C}" destId="{2606D9D1-698E-4663-A23F-128C33817B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E47710-EE87-43CB-9126-C90BFDBE3498}">
      <dsp:nvSpPr>
        <dsp:cNvPr id="0" name=""/>
        <dsp:cNvSpPr/>
      </dsp:nvSpPr>
      <dsp:spPr>
        <a:xfrm>
          <a:off x="0" y="0"/>
          <a:ext cx="3206196" cy="68136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0 - 6 мес</a:t>
          </a: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0" y="0"/>
        <a:ext cx="3206196" cy="681369"/>
      </dsp:txXfrm>
    </dsp:sp>
    <dsp:sp modelId="{743A05F2-3F79-43DA-BBB9-1D3DA4DE6C7E}">
      <dsp:nvSpPr>
        <dsp:cNvPr id="0" name=""/>
        <dsp:cNvSpPr/>
      </dsp:nvSpPr>
      <dsp:spPr>
        <a:xfrm>
          <a:off x="2868942" y="0"/>
          <a:ext cx="3213868" cy="681369"/>
        </a:xfrm>
        <a:prstGeom prst="chevron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6 - 12 мес. </a:t>
          </a:r>
        </a:p>
      </dsp:txBody>
      <dsp:txXfrm>
        <a:off x="2868942" y="0"/>
        <a:ext cx="3213868" cy="681369"/>
      </dsp:txXfrm>
    </dsp:sp>
    <dsp:sp modelId="{1BE733AD-E99C-43F4-8193-CFE27702FB3A}">
      <dsp:nvSpPr>
        <dsp:cNvPr id="0" name=""/>
        <dsp:cNvSpPr/>
      </dsp:nvSpPr>
      <dsp:spPr>
        <a:xfrm>
          <a:off x="5724989" y="0"/>
          <a:ext cx="3419010" cy="681369"/>
        </a:xfrm>
        <a:prstGeom prst="chevron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12 + мес. </a:t>
          </a:r>
        </a:p>
      </dsp:txBody>
      <dsp:txXfrm>
        <a:off x="5724989" y="0"/>
        <a:ext cx="3419010" cy="6813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64F19-4992-4976-98A0-28A32E4C8DA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109F-8FE0-4C6D-9709-68A2F512C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23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E87AA5-D43F-4D6A-B1BF-2D6196B38DF5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9220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109F-8FE0-4C6D-9709-68A2F512C3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53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109F-8FE0-4C6D-9709-68A2F512C3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75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109F-8FE0-4C6D-9709-68A2F512C3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5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07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38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958251"/>
            <a:ext cx="7886700" cy="623415"/>
          </a:xfrm>
          <a:prstGeom prst="rect">
            <a:avLst/>
          </a:prstGeom>
        </p:spPr>
        <p:txBody>
          <a:bodyPr/>
          <a:lstStyle>
            <a:lvl1pPr algn="ctr">
              <a:defRPr sz="27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20057" y="2126752"/>
            <a:ext cx="2208598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31915" y="2126752"/>
            <a:ext cx="2208598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43773" y="2126752"/>
            <a:ext cx="2208598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6905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8611742" y="6554349"/>
            <a:ext cx="281106" cy="14363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>
            <a:lvl1pPr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044"/>
              </a:lnSpc>
              <a:defRPr/>
            </a:pPr>
            <a:fld id="{DFB70065-3CB6-442F-AF12-A3D6EB59B5E3}" type="slidenum">
              <a:rPr lang="en-US" altLang="ru-RU" sz="871" smtClean="0">
                <a:solidFill>
                  <a:srgbClr val="7F7F7F"/>
                </a:solidFill>
              </a:rPr>
              <a:pPr algn="r" eaLnBrk="1" hangingPunct="1">
                <a:lnSpc>
                  <a:spcPts val="1044"/>
                </a:lnSpc>
                <a:defRPr/>
              </a:pPr>
              <a:t>‹#›</a:t>
            </a:fld>
            <a:endParaRPr lang="en-US" altLang="ru-RU" sz="871" smtClean="0">
              <a:solidFill>
                <a:srgbClr val="7F7F7F"/>
              </a:solidFill>
            </a:endParaRPr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08" y="55438"/>
            <a:ext cx="1622118" cy="80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256913" y="892057"/>
            <a:ext cx="862902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64514" y="181580"/>
            <a:ext cx="6828908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en-US" sz="2032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71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028" y="685422"/>
            <a:ext cx="5237322" cy="640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717160" y="1092808"/>
            <a:ext cx="4559676" cy="366454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737332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1185" y="1230314"/>
            <a:ext cx="7543800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199073" y="1512936"/>
            <a:ext cx="4735760" cy="394930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54871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552699"/>
            <a:ext cx="9143999" cy="6305303"/>
          </a:xfrm>
          <a:custGeom>
            <a:avLst/>
            <a:gdLst>
              <a:gd name="connsiteX0" fmla="*/ 12191998 w 12191998"/>
              <a:gd name="connsiteY0" fmla="*/ 0 h 6533981"/>
              <a:gd name="connsiteX1" fmla="*/ 12191998 w 12191998"/>
              <a:gd name="connsiteY1" fmla="*/ 3563 h 6533981"/>
              <a:gd name="connsiteX2" fmla="*/ 12191998 w 12191998"/>
              <a:gd name="connsiteY2" fmla="*/ 12026 h 6533981"/>
              <a:gd name="connsiteX3" fmla="*/ 12191998 w 12191998"/>
              <a:gd name="connsiteY3" fmla="*/ 28507 h 6533981"/>
              <a:gd name="connsiteX4" fmla="*/ 12191998 w 12191998"/>
              <a:gd name="connsiteY4" fmla="*/ 55677 h 6533981"/>
              <a:gd name="connsiteX5" fmla="*/ 12191998 w 12191998"/>
              <a:gd name="connsiteY5" fmla="*/ 96210 h 6533981"/>
              <a:gd name="connsiteX6" fmla="*/ 12191998 w 12191998"/>
              <a:gd name="connsiteY6" fmla="*/ 152778 h 6533981"/>
              <a:gd name="connsiteX7" fmla="*/ 12191998 w 12191998"/>
              <a:gd name="connsiteY7" fmla="*/ 228053 h 6533981"/>
              <a:gd name="connsiteX8" fmla="*/ 12191998 w 12191998"/>
              <a:gd name="connsiteY8" fmla="*/ 324708 h 6533981"/>
              <a:gd name="connsiteX9" fmla="*/ 12191998 w 12191998"/>
              <a:gd name="connsiteY9" fmla="*/ 445416 h 6533981"/>
              <a:gd name="connsiteX10" fmla="*/ 12191998 w 12191998"/>
              <a:gd name="connsiteY10" fmla="*/ 592849 h 6533981"/>
              <a:gd name="connsiteX11" fmla="*/ 12191998 w 12191998"/>
              <a:gd name="connsiteY11" fmla="*/ 677422 h 6533981"/>
              <a:gd name="connsiteX12" fmla="*/ 12191998 w 12191998"/>
              <a:gd name="connsiteY12" fmla="*/ 769679 h 6533981"/>
              <a:gd name="connsiteX13" fmla="*/ 12191998 w 12191998"/>
              <a:gd name="connsiteY13" fmla="*/ 869953 h 6533981"/>
              <a:gd name="connsiteX14" fmla="*/ 12191998 w 12191998"/>
              <a:gd name="connsiteY14" fmla="*/ 978579 h 6533981"/>
              <a:gd name="connsiteX15" fmla="*/ 12191998 w 12191998"/>
              <a:gd name="connsiteY15" fmla="*/ 1095890 h 6533981"/>
              <a:gd name="connsiteX16" fmla="*/ 12191998 w 12191998"/>
              <a:gd name="connsiteY16" fmla="*/ 1222221 h 6533981"/>
              <a:gd name="connsiteX17" fmla="*/ 12191998 w 12191998"/>
              <a:gd name="connsiteY17" fmla="*/ 1357906 h 6533981"/>
              <a:gd name="connsiteX18" fmla="*/ 12191998 w 12191998"/>
              <a:gd name="connsiteY18" fmla="*/ 1503279 h 6533981"/>
              <a:gd name="connsiteX19" fmla="*/ 12191998 w 12191998"/>
              <a:gd name="connsiteY19" fmla="*/ 1658673 h 6533981"/>
              <a:gd name="connsiteX20" fmla="*/ 12191998 w 12191998"/>
              <a:gd name="connsiteY20" fmla="*/ 1824423 h 6533981"/>
              <a:gd name="connsiteX21" fmla="*/ 11599331 w 12191998"/>
              <a:gd name="connsiteY21" fmla="*/ 2810885 h 6533981"/>
              <a:gd name="connsiteX22" fmla="*/ 9567332 w 12191998"/>
              <a:gd name="connsiteY22" fmla="*/ 5430842 h 6533981"/>
              <a:gd name="connsiteX23" fmla="*/ 7535332 w 12191998"/>
              <a:gd name="connsiteY23" fmla="*/ 6533981 h 6533981"/>
              <a:gd name="connsiteX24" fmla="*/ 7533100 w 12191998"/>
              <a:gd name="connsiteY24" fmla="*/ 6533981 h 6533981"/>
              <a:gd name="connsiteX25" fmla="*/ 7517473 w 12191998"/>
              <a:gd name="connsiteY25" fmla="*/ 6533981 h 6533981"/>
              <a:gd name="connsiteX26" fmla="*/ 7475057 w 12191998"/>
              <a:gd name="connsiteY26" fmla="*/ 6533981 h 6533981"/>
              <a:gd name="connsiteX27" fmla="*/ 7439617 w 12191998"/>
              <a:gd name="connsiteY27" fmla="*/ 6533981 h 6533981"/>
              <a:gd name="connsiteX28" fmla="*/ 7392457 w 12191998"/>
              <a:gd name="connsiteY28" fmla="*/ 6533981 h 6533981"/>
              <a:gd name="connsiteX29" fmla="*/ 7331903 w 12191998"/>
              <a:gd name="connsiteY29" fmla="*/ 6533981 h 6533981"/>
              <a:gd name="connsiteX30" fmla="*/ 7256280 w 12191998"/>
              <a:gd name="connsiteY30" fmla="*/ 6533981 h 6533981"/>
              <a:gd name="connsiteX31" fmla="*/ 7163913 w 12191998"/>
              <a:gd name="connsiteY31" fmla="*/ 6533981 h 6533981"/>
              <a:gd name="connsiteX32" fmla="*/ 7053129 w 12191998"/>
              <a:gd name="connsiteY32" fmla="*/ 6533981 h 6533981"/>
              <a:gd name="connsiteX33" fmla="*/ 6922254 w 12191998"/>
              <a:gd name="connsiteY33" fmla="*/ 6533981 h 6533981"/>
              <a:gd name="connsiteX34" fmla="*/ 6769612 w 12191998"/>
              <a:gd name="connsiteY34" fmla="*/ 6533981 h 6533981"/>
              <a:gd name="connsiteX35" fmla="*/ 6593530 w 12191998"/>
              <a:gd name="connsiteY35" fmla="*/ 6533981 h 6533981"/>
              <a:gd name="connsiteX36" fmla="*/ 6392333 w 12191998"/>
              <a:gd name="connsiteY36" fmla="*/ 6533981 h 6533981"/>
              <a:gd name="connsiteX37" fmla="*/ 5111749 w 12191998"/>
              <a:gd name="connsiteY37" fmla="*/ 6152125 h 6533981"/>
              <a:gd name="connsiteX38" fmla="*/ 2497666 w 12191998"/>
              <a:gd name="connsiteY38" fmla="*/ 4571666 h 6533981"/>
              <a:gd name="connsiteX39" fmla="*/ 0 w 12191998"/>
              <a:gd name="connsiteY39" fmla="*/ 2694207 h 6533981"/>
              <a:gd name="connsiteX40" fmla="*/ 0 w 12191998"/>
              <a:gd name="connsiteY40" fmla="*/ 2690229 h 6533981"/>
              <a:gd name="connsiteX41" fmla="*/ 0 w 12191998"/>
              <a:gd name="connsiteY41" fmla="*/ 2680782 h 6533981"/>
              <a:gd name="connsiteX42" fmla="*/ 0 w 12191998"/>
              <a:gd name="connsiteY42" fmla="*/ 2662385 h 6533981"/>
              <a:gd name="connsiteX43" fmla="*/ 3651250 w 12191998"/>
              <a:gd name="connsiteY43" fmla="*/ 3489740 h 6533981"/>
              <a:gd name="connsiteX44" fmla="*/ 7217832 w 12191998"/>
              <a:gd name="connsiteY44" fmla="*/ 2736635 h 6533981"/>
              <a:gd name="connsiteX45" fmla="*/ 10742082 w 12191998"/>
              <a:gd name="connsiteY45" fmla="*/ 827355 h 6533981"/>
              <a:gd name="connsiteX46" fmla="*/ 12191998 w 12191998"/>
              <a:gd name="connsiteY46" fmla="*/ 0 h 65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8" h="6533981">
                <a:moveTo>
                  <a:pt x="12191998" y="0"/>
                </a:moveTo>
                <a:lnTo>
                  <a:pt x="12191998" y="3563"/>
                </a:lnTo>
                <a:lnTo>
                  <a:pt x="12191998" y="12026"/>
                </a:lnTo>
                <a:lnTo>
                  <a:pt x="12191998" y="28507"/>
                </a:lnTo>
                <a:lnTo>
                  <a:pt x="12191998" y="55677"/>
                </a:lnTo>
                <a:lnTo>
                  <a:pt x="12191998" y="96210"/>
                </a:lnTo>
                <a:lnTo>
                  <a:pt x="12191998" y="152778"/>
                </a:lnTo>
                <a:lnTo>
                  <a:pt x="12191998" y="228053"/>
                </a:lnTo>
                <a:lnTo>
                  <a:pt x="12191998" y="324708"/>
                </a:lnTo>
                <a:lnTo>
                  <a:pt x="12191998" y="445416"/>
                </a:lnTo>
                <a:lnTo>
                  <a:pt x="12191998" y="592849"/>
                </a:lnTo>
                <a:lnTo>
                  <a:pt x="12191998" y="677422"/>
                </a:lnTo>
                <a:lnTo>
                  <a:pt x="12191998" y="769679"/>
                </a:lnTo>
                <a:lnTo>
                  <a:pt x="12191998" y="869953"/>
                </a:lnTo>
                <a:lnTo>
                  <a:pt x="12191998" y="978579"/>
                </a:lnTo>
                <a:lnTo>
                  <a:pt x="12191998" y="1095890"/>
                </a:lnTo>
                <a:lnTo>
                  <a:pt x="12191998" y="1222221"/>
                </a:lnTo>
                <a:lnTo>
                  <a:pt x="12191998" y="1357906"/>
                </a:lnTo>
                <a:lnTo>
                  <a:pt x="12191998" y="1503279"/>
                </a:lnTo>
                <a:lnTo>
                  <a:pt x="12191998" y="1658673"/>
                </a:lnTo>
                <a:lnTo>
                  <a:pt x="12191998" y="1824423"/>
                </a:lnTo>
                <a:cubicBezTo>
                  <a:pt x="11990915" y="2163851"/>
                  <a:pt x="11800415" y="2492671"/>
                  <a:pt x="11599331" y="2810885"/>
                </a:cubicBezTo>
                <a:cubicBezTo>
                  <a:pt x="10953748" y="3839775"/>
                  <a:pt x="10308165" y="4730772"/>
                  <a:pt x="9567332" y="5430842"/>
                </a:cubicBezTo>
                <a:cubicBezTo>
                  <a:pt x="8964082" y="5982411"/>
                  <a:pt x="8254999" y="6396089"/>
                  <a:pt x="7535332" y="6533981"/>
                </a:cubicBezTo>
                <a:lnTo>
                  <a:pt x="7533100" y="6533981"/>
                </a:lnTo>
                <a:lnTo>
                  <a:pt x="7517473" y="6533981"/>
                </a:lnTo>
                <a:lnTo>
                  <a:pt x="7475057" y="6533981"/>
                </a:lnTo>
                <a:lnTo>
                  <a:pt x="7439617" y="6533981"/>
                </a:lnTo>
                <a:lnTo>
                  <a:pt x="7392457" y="6533981"/>
                </a:lnTo>
                <a:lnTo>
                  <a:pt x="7331903" y="6533981"/>
                </a:lnTo>
                <a:lnTo>
                  <a:pt x="7256280" y="6533981"/>
                </a:lnTo>
                <a:lnTo>
                  <a:pt x="7163913" y="6533981"/>
                </a:lnTo>
                <a:lnTo>
                  <a:pt x="7053129" y="6533981"/>
                </a:lnTo>
                <a:lnTo>
                  <a:pt x="6922254" y="6533981"/>
                </a:lnTo>
                <a:lnTo>
                  <a:pt x="6769612" y="6533981"/>
                </a:lnTo>
                <a:lnTo>
                  <a:pt x="6593530" y="6533981"/>
                </a:lnTo>
                <a:lnTo>
                  <a:pt x="6392333" y="6533981"/>
                </a:lnTo>
                <a:cubicBezTo>
                  <a:pt x="5958416" y="6459731"/>
                  <a:pt x="5524499" y="6332446"/>
                  <a:pt x="5111749" y="6152125"/>
                </a:cubicBezTo>
                <a:cubicBezTo>
                  <a:pt x="4233333" y="5770269"/>
                  <a:pt x="3376083" y="5208092"/>
                  <a:pt x="2497666" y="4571666"/>
                </a:cubicBezTo>
                <a:cubicBezTo>
                  <a:pt x="1672167" y="3988274"/>
                  <a:pt x="857250" y="3351848"/>
                  <a:pt x="0" y="2694207"/>
                </a:cubicBezTo>
                <a:lnTo>
                  <a:pt x="0" y="2690229"/>
                </a:lnTo>
                <a:lnTo>
                  <a:pt x="0" y="2680782"/>
                </a:lnTo>
                <a:lnTo>
                  <a:pt x="0" y="2662385"/>
                </a:lnTo>
                <a:cubicBezTo>
                  <a:pt x="1227667" y="3107884"/>
                  <a:pt x="2444750" y="3447312"/>
                  <a:pt x="3651250" y="3489740"/>
                </a:cubicBezTo>
                <a:cubicBezTo>
                  <a:pt x="4847166" y="3521561"/>
                  <a:pt x="6095999" y="3224562"/>
                  <a:pt x="7217832" y="2736635"/>
                </a:cubicBezTo>
                <a:cubicBezTo>
                  <a:pt x="8477249" y="2185065"/>
                  <a:pt x="9620248" y="1484996"/>
                  <a:pt x="10742082" y="827355"/>
                </a:cubicBezTo>
                <a:cubicBezTo>
                  <a:pt x="11239498" y="540963"/>
                  <a:pt x="11715748" y="265178"/>
                  <a:pt x="12191998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0223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20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99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87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62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60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97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91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7DC86-2CF9-460D-9739-603BD2078C5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99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37.pn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slideLayout" Target="../slideLayouts/slideLayout7.xml"/><Relationship Id="rId16" Type="http://schemas.microsoft.com/office/2007/relationships/diagramDrawing" Target="../diagrams/drawing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microsoft.com/office/2007/relationships/diagramDrawing" Target="../diagrams/drawing2.xml"/><Relationship Id="rId5" Type="http://schemas.openxmlformats.org/officeDocument/2006/relationships/image" Target="../media/image39.png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38.png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rpmsp.ru" TargetMode="Externa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hyperlink" Target="http://www.smbn.ru/" TargetMode="External"/><Relationship Id="rId5" Type="http://schemas.openxmlformats.org/officeDocument/2006/relationships/hyperlink" Target="http://www.mspbank.ru/" TargetMode="External"/><Relationship Id="rId4" Type="http://schemas.openxmlformats.org/officeDocument/2006/relationships/hyperlink" Target="http://www.corpmsp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://www.agro-coop.ru/" TargetMode="Externa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hyperlink" Target="https://ruferma.ru/" TargetMode="Externa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1.xml"/><Relationship Id="rId12" Type="http://schemas.openxmlformats.org/officeDocument/2006/relationships/hyperlink" Target="https://agro-coop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11" Type="http://schemas.microsoft.com/office/2007/relationships/diagramDrawing" Target="../diagrams/drawing1.xml"/><Relationship Id="rId5" Type="http://schemas.openxmlformats.org/officeDocument/2006/relationships/image" Target="../media/image27.png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5.bin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png"/><Relationship Id="rId5" Type="http://schemas.openxmlformats.org/officeDocument/2006/relationships/chart" Target="../charts/chart3.x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7"/>
          <p:cNvSpPr>
            <a:spLocks/>
          </p:cNvSpPr>
          <p:nvPr/>
        </p:nvSpPr>
        <p:spPr bwMode="auto">
          <a:xfrm>
            <a:off x="-167879" y="2476500"/>
            <a:ext cx="9335691" cy="3525441"/>
          </a:xfrm>
          <a:custGeom>
            <a:avLst/>
            <a:gdLst>
              <a:gd name="T0" fmla="*/ 1620726 w 1152"/>
              <a:gd name="T1" fmla="*/ 520975 h 433"/>
              <a:gd name="T2" fmla="*/ 0 w 1152"/>
              <a:gd name="T3" fmla="*/ 0 h 433"/>
              <a:gd name="T4" fmla="*/ 0 w 1152"/>
              <a:gd name="T5" fmla="*/ 3907315 h 433"/>
              <a:gd name="T6" fmla="*/ 1264167 w 1152"/>
              <a:gd name="T7" fmla="*/ 4699632 h 433"/>
              <a:gd name="T8" fmla="*/ 9940455 w 1152"/>
              <a:gd name="T9" fmla="*/ 4699632 h 433"/>
              <a:gd name="T10" fmla="*/ 12447179 w 1152"/>
              <a:gd name="T11" fmla="*/ 2984755 h 433"/>
              <a:gd name="T12" fmla="*/ 12447179 w 1152"/>
              <a:gd name="T13" fmla="*/ 1465243 h 433"/>
              <a:gd name="T14" fmla="*/ 8211681 w 1152"/>
              <a:gd name="T15" fmla="*/ 2159877 h 433"/>
              <a:gd name="T16" fmla="*/ 1620726 w 1152"/>
              <a:gd name="T17" fmla="*/ 520975 h 4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52" h="433">
                <a:moveTo>
                  <a:pt x="150" y="48"/>
                </a:moveTo>
                <a:cubicBezTo>
                  <a:pt x="101" y="31"/>
                  <a:pt x="51" y="15"/>
                  <a:pt x="0" y="0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86"/>
                  <a:pt x="78" y="411"/>
                  <a:pt x="117" y="433"/>
                </a:cubicBezTo>
                <a:cubicBezTo>
                  <a:pt x="920" y="433"/>
                  <a:pt x="920" y="433"/>
                  <a:pt x="920" y="433"/>
                </a:cubicBezTo>
                <a:cubicBezTo>
                  <a:pt x="1003" y="383"/>
                  <a:pt x="1080" y="330"/>
                  <a:pt x="1152" y="275"/>
                </a:cubicBezTo>
                <a:cubicBezTo>
                  <a:pt x="1152" y="135"/>
                  <a:pt x="1152" y="135"/>
                  <a:pt x="1152" y="135"/>
                </a:cubicBezTo>
                <a:cubicBezTo>
                  <a:pt x="1023" y="179"/>
                  <a:pt x="891" y="204"/>
                  <a:pt x="760" y="199"/>
                </a:cubicBezTo>
                <a:cubicBezTo>
                  <a:pt x="562" y="191"/>
                  <a:pt x="362" y="120"/>
                  <a:pt x="150" y="48"/>
                </a:cubicBez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8434" name="Freeform 3"/>
          <p:cNvSpPr>
            <a:spLocks/>
          </p:cNvSpPr>
          <p:nvPr/>
        </p:nvSpPr>
        <p:spPr bwMode="auto">
          <a:xfrm>
            <a:off x="0" y="1791891"/>
            <a:ext cx="9144000" cy="4210050"/>
          </a:xfrm>
          <a:custGeom>
            <a:avLst/>
            <a:gdLst>
              <a:gd name="T0" fmla="*/ 296333 w 1152"/>
              <a:gd name="T1" fmla="*/ 1750848 h 529"/>
              <a:gd name="T2" fmla="*/ 0 w 1152"/>
              <a:gd name="T3" fmla="*/ 1676570 h 529"/>
              <a:gd name="T4" fmla="*/ 0 w 1152"/>
              <a:gd name="T5" fmla="*/ 3544141 h 529"/>
              <a:gd name="T6" fmla="*/ 3122083 w 1152"/>
              <a:gd name="T7" fmla="*/ 5539047 h 529"/>
              <a:gd name="T8" fmla="*/ 3259666 w 1152"/>
              <a:gd name="T9" fmla="*/ 5613325 h 529"/>
              <a:gd name="T10" fmla="*/ 8530166 w 1152"/>
              <a:gd name="T11" fmla="*/ 5613325 h 529"/>
              <a:gd name="T12" fmla="*/ 9175749 w 1152"/>
              <a:gd name="T13" fmla="*/ 5178266 h 529"/>
              <a:gd name="T14" fmla="*/ 12191999 w 1152"/>
              <a:gd name="T15" fmla="*/ 2451187 h 529"/>
              <a:gd name="T16" fmla="*/ 12191999 w 1152"/>
              <a:gd name="T17" fmla="*/ 0 h 529"/>
              <a:gd name="T18" fmla="*/ 8127999 w 1152"/>
              <a:gd name="T19" fmla="*/ 1464346 h 529"/>
              <a:gd name="T20" fmla="*/ 296333 w 1152"/>
              <a:gd name="T21" fmla="*/ 1750848 h 5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52" h="529">
                <a:moveTo>
                  <a:pt x="28" y="165"/>
                </a:moveTo>
                <a:cubicBezTo>
                  <a:pt x="19" y="163"/>
                  <a:pt x="10" y="160"/>
                  <a:pt x="0" y="158"/>
                </a:cubicBezTo>
                <a:cubicBezTo>
                  <a:pt x="0" y="334"/>
                  <a:pt x="0" y="334"/>
                  <a:pt x="0" y="334"/>
                </a:cubicBezTo>
                <a:cubicBezTo>
                  <a:pt x="97" y="401"/>
                  <a:pt x="193" y="468"/>
                  <a:pt x="295" y="522"/>
                </a:cubicBezTo>
                <a:cubicBezTo>
                  <a:pt x="300" y="524"/>
                  <a:pt x="304" y="526"/>
                  <a:pt x="308" y="529"/>
                </a:cubicBezTo>
                <a:cubicBezTo>
                  <a:pt x="806" y="529"/>
                  <a:pt x="806" y="529"/>
                  <a:pt x="806" y="529"/>
                </a:cubicBezTo>
                <a:cubicBezTo>
                  <a:pt x="827" y="516"/>
                  <a:pt x="847" y="503"/>
                  <a:pt x="867" y="488"/>
                </a:cubicBezTo>
                <a:cubicBezTo>
                  <a:pt x="979" y="407"/>
                  <a:pt x="1070" y="314"/>
                  <a:pt x="1152" y="231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022" y="42"/>
                  <a:pt x="896" y="94"/>
                  <a:pt x="768" y="138"/>
                </a:cubicBezTo>
                <a:cubicBezTo>
                  <a:pt x="558" y="208"/>
                  <a:pt x="301" y="235"/>
                  <a:pt x="28" y="165"/>
                </a:cubicBezTo>
                <a:close/>
              </a:path>
            </a:pathLst>
          </a:custGeom>
          <a:solidFill>
            <a:schemeClr val="accent2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8435" name="Freeform 6"/>
          <p:cNvSpPr>
            <a:spLocks/>
          </p:cNvSpPr>
          <p:nvPr/>
        </p:nvSpPr>
        <p:spPr bwMode="auto">
          <a:xfrm>
            <a:off x="-61913" y="1398985"/>
            <a:ext cx="9229725" cy="3654028"/>
          </a:xfrm>
          <a:custGeom>
            <a:avLst/>
            <a:gdLst>
              <a:gd name="T0" fmla="*/ 7937045 w 1152"/>
              <a:gd name="T1" fmla="*/ 1995993 h 454"/>
              <a:gd name="T2" fmla="*/ 3557249 w 1152"/>
              <a:gd name="T3" fmla="*/ 1631134 h 454"/>
              <a:gd name="T4" fmla="*/ 0 w 1152"/>
              <a:gd name="T5" fmla="*/ 1330662 h 454"/>
              <a:gd name="T6" fmla="*/ 0 w 1152"/>
              <a:gd name="T7" fmla="*/ 2446701 h 454"/>
              <a:gd name="T8" fmla="*/ 2392864 w 1152"/>
              <a:gd name="T9" fmla="*/ 3734439 h 454"/>
              <a:gd name="T10" fmla="*/ 6217174 w 1152"/>
              <a:gd name="T11" fmla="*/ 4829015 h 454"/>
              <a:gd name="T12" fmla="*/ 9186890 w 1152"/>
              <a:gd name="T13" fmla="*/ 3541278 h 454"/>
              <a:gd name="T14" fmla="*/ 12306159 w 1152"/>
              <a:gd name="T15" fmla="*/ 364859 h 454"/>
              <a:gd name="T16" fmla="*/ 12306159 w 1152"/>
              <a:gd name="T17" fmla="*/ 0 h 454"/>
              <a:gd name="T18" fmla="*/ 11782720 w 1152"/>
              <a:gd name="T19" fmla="*/ 375590 h 454"/>
              <a:gd name="T20" fmla="*/ 7937045 w 1152"/>
              <a:gd name="T21" fmla="*/ 1995993 h 4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52" h="454">
                <a:moveTo>
                  <a:pt x="743" y="186"/>
                </a:moveTo>
                <a:cubicBezTo>
                  <a:pt x="615" y="202"/>
                  <a:pt x="478" y="177"/>
                  <a:pt x="333" y="152"/>
                </a:cubicBezTo>
                <a:cubicBezTo>
                  <a:pt x="225" y="134"/>
                  <a:pt x="112" y="119"/>
                  <a:pt x="0" y="124"/>
                </a:cubicBezTo>
                <a:cubicBezTo>
                  <a:pt x="0" y="228"/>
                  <a:pt x="0" y="228"/>
                  <a:pt x="0" y="228"/>
                </a:cubicBezTo>
                <a:cubicBezTo>
                  <a:pt x="74" y="268"/>
                  <a:pt x="148" y="309"/>
                  <a:pt x="224" y="348"/>
                </a:cubicBezTo>
                <a:cubicBezTo>
                  <a:pt x="354" y="412"/>
                  <a:pt x="474" y="454"/>
                  <a:pt x="582" y="450"/>
                </a:cubicBezTo>
                <a:cubicBezTo>
                  <a:pt x="685" y="445"/>
                  <a:pt x="782" y="394"/>
                  <a:pt x="860" y="330"/>
                </a:cubicBezTo>
                <a:cubicBezTo>
                  <a:pt x="976" y="235"/>
                  <a:pt x="1064" y="129"/>
                  <a:pt x="1152" y="34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136" y="11"/>
                  <a:pt x="1120" y="23"/>
                  <a:pt x="1103" y="35"/>
                </a:cubicBezTo>
                <a:cubicBezTo>
                  <a:pt x="991" y="112"/>
                  <a:pt x="870" y="171"/>
                  <a:pt x="743" y="186"/>
                </a:cubicBezTo>
                <a:close/>
              </a:path>
            </a:pathLst>
          </a:custGeom>
          <a:solidFill>
            <a:schemeClr val="accent1">
              <a:alpha val="27843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 sz="1350"/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0" y="1319212"/>
            <a:ext cx="9144000" cy="4273154"/>
          </a:xfrm>
          <a:custGeom>
            <a:avLst/>
            <a:gdLst>
              <a:gd name="T0" fmla="*/ 7651751 w 1152"/>
              <a:gd name="T1" fmla="*/ 2833205 h 537"/>
              <a:gd name="T2" fmla="*/ 4953001 w 1152"/>
              <a:gd name="T3" fmla="*/ 3788217 h 537"/>
              <a:gd name="T4" fmla="*/ 1344084 w 1152"/>
              <a:gd name="T5" fmla="*/ 3204598 h 537"/>
              <a:gd name="T6" fmla="*/ 0 w 1152"/>
              <a:gd name="T7" fmla="*/ 3002985 h 537"/>
              <a:gd name="T8" fmla="*/ 0 w 1152"/>
              <a:gd name="T9" fmla="*/ 3310711 h 537"/>
              <a:gd name="T10" fmla="*/ 4942417 w 1152"/>
              <a:gd name="T11" fmla="*/ 5348072 h 537"/>
              <a:gd name="T12" fmla="*/ 7186085 w 1152"/>
              <a:gd name="T13" fmla="*/ 5528463 h 537"/>
              <a:gd name="T14" fmla="*/ 8805335 w 1152"/>
              <a:gd name="T15" fmla="*/ 4488560 h 537"/>
              <a:gd name="T16" fmla="*/ 11070168 w 1152"/>
              <a:gd name="T17" fmla="*/ 1602299 h 537"/>
              <a:gd name="T18" fmla="*/ 12192002 w 1152"/>
              <a:gd name="T19" fmla="*/ 466895 h 537"/>
              <a:gd name="T20" fmla="*/ 12192002 w 1152"/>
              <a:gd name="T21" fmla="*/ 0 h 537"/>
              <a:gd name="T22" fmla="*/ 10318752 w 1152"/>
              <a:gd name="T23" fmla="*/ 827678 h 537"/>
              <a:gd name="T24" fmla="*/ 7651751 w 1152"/>
              <a:gd name="T25" fmla="*/ 2833205 h 5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52" h="537">
                <a:moveTo>
                  <a:pt x="723" y="267"/>
                </a:moveTo>
                <a:cubicBezTo>
                  <a:pt x="645" y="320"/>
                  <a:pt x="562" y="354"/>
                  <a:pt x="468" y="357"/>
                </a:cubicBezTo>
                <a:cubicBezTo>
                  <a:pt x="372" y="359"/>
                  <a:pt x="266" y="330"/>
                  <a:pt x="127" y="302"/>
                </a:cubicBezTo>
                <a:cubicBezTo>
                  <a:pt x="88" y="294"/>
                  <a:pt x="45" y="287"/>
                  <a:pt x="0" y="283"/>
                </a:cubicBezTo>
                <a:cubicBezTo>
                  <a:pt x="0" y="312"/>
                  <a:pt x="0" y="312"/>
                  <a:pt x="0" y="312"/>
                </a:cubicBezTo>
                <a:cubicBezTo>
                  <a:pt x="167" y="356"/>
                  <a:pt x="309" y="450"/>
                  <a:pt x="467" y="504"/>
                </a:cubicBezTo>
                <a:cubicBezTo>
                  <a:pt x="548" y="531"/>
                  <a:pt x="621" y="537"/>
                  <a:pt x="679" y="521"/>
                </a:cubicBezTo>
                <a:cubicBezTo>
                  <a:pt x="740" y="504"/>
                  <a:pt x="789" y="466"/>
                  <a:pt x="832" y="423"/>
                </a:cubicBezTo>
                <a:cubicBezTo>
                  <a:pt x="924" y="330"/>
                  <a:pt x="985" y="228"/>
                  <a:pt x="1046" y="151"/>
                </a:cubicBezTo>
                <a:cubicBezTo>
                  <a:pt x="1081" y="108"/>
                  <a:pt x="1116" y="72"/>
                  <a:pt x="1152" y="44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089" y="17"/>
                  <a:pt x="1028" y="44"/>
                  <a:pt x="975" y="78"/>
                </a:cubicBezTo>
                <a:cubicBezTo>
                  <a:pt x="878" y="142"/>
                  <a:pt x="803" y="212"/>
                  <a:pt x="723" y="267"/>
                </a:cubicBez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8437" name="Freeform 4"/>
          <p:cNvSpPr>
            <a:spLocks/>
          </p:cNvSpPr>
          <p:nvPr/>
        </p:nvSpPr>
        <p:spPr bwMode="auto">
          <a:xfrm>
            <a:off x="0" y="1271588"/>
            <a:ext cx="9144000" cy="4246960"/>
          </a:xfrm>
          <a:custGeom>
            <a:avLst/>
            <a:gdLst>
              <a:gd name="T0" fmla="*/ 7747001 w 1152"/>
              <a:gd name="T1" fmla="*/ 2156633 h 533"/>
              <a:gd name="T2" fmla="*/ 2719917 w 1152"/>
              <a:gd name="T3" fmla="*/ 3155271 h 533"/>
              <a:gd name="T4" fmla="*/ 0 w 1152"/>
              <a:gd name="T5" fmla="*/ 2953418 h 533"/>
              <a:gd name="T6" fmla="*/ 0 w 1152"/>
              <a:gd name="T7" fmla="*/ 3282756 h 533"/>
              <a:gd name="T8" fmla="*/ 698500 w 1152"/>
              <a:gd name="T9" fmla="*/ 3484609 h 533"/>
              <a:gd name="T10" fmla="*/ 4942417 w 1152"/>
              <a:gd name="T11" fmla="*/ 5311903 h 533"/>
              <a:gd name="T12" fmla="*/ 7186084 w 1152"/>
              <a:gd name="T13" fmla="*/ 5492508 h 533"/>
              <a:gd name="T14" fmla="*/ 8805334 w 1152"/>
              <a:gd name="T15" fmla="*/ 4451375 h 533"/>
              <a:gd name="T16" fmla="*/ 11070168 w 1152"/>
              <a:gd name="T17" fmla="*/ 1561700 h 533"/>
              <a:gd name="T18" fmla="*/ 12192001 w 1152"/>
              <a:gd name="T19" fmla="*/ 424952 h 533"/>
              <a:gd name="T20" fmla="*/ 12192001 w 1152"/>
              <a:gd name="T21" fmla="*/ 0 h 533"/>
              <a:gd name="T22" fmla="*/ 10869084 w 1152"/>
              <a:gd name="T23" fmla="*/ 467447 h 533"/>
              <a:gd name="T24" fmla="*/ 7747001 w 1152"/>
              <a:gd name="T25" fmla="*/ 2156633 h 5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52" h="533">
                <a:moveTo>
                  <a:pt x="732" y="203"/>
                </a:moveTo>
                <a:cubicBezTo>
                  <a:pt x="604" y="270"/>
                  <a:pt x="441" y="314"/>
                  <a:pt x="257" y="297"/>
                </a:cubicBezTo>
                <a:cubicBezTo>
                  <a:pt x="176" y="290"/>
                  <a:pt x="88" y="280"/>
                  <a:pt x="0" y="278"/>
                </a:cubicBezTo>
                <a:cubicBezTo>
                  <a:pt x="0" y="309"/>
                  <a:pt x="0" y="309"/>
                  <a:pt x="0" y="309"/>
                </a:cubicBezTo>
                <a:cubicBezTo>
                  <a:pt x="23" y="314"/>
                  <a:pt x="45" y="321"/>
                  <a:pt x="66" y="328"/>
                </a:cubicBezTo>
                <a:cubicBezTo>
                  <a:pt x="209" y="377"/>
                  <a:pt x="332" y="454"/>
                  <a:pt x="467" y="500"/>
                </a:cubicBezTo>
                <a:cubicBezTo>
                  <a:pt x="548" y="527"/>
                  <a:pt x="621" y="533"/>
                  <a:pt x="679" y="517"/>
                </a:cubicBezTo>
                <a:cubicBezTo>
                  <a:pt x="740" y="500"/>
                  <a:pt x="789" y="462"/>
                  <a:pt x="832" y="419"/>
                </a:cubicBezTo>
                <a:cubicBezTo>
                  <a:pt x="924" y="326"/>
                  <a:pt x="985" y="224"/>
                  <a:pt x="1046" y="147"/>
                </a:cubicBezTo>
                <a:cubicBezTo>
                  <a:pt x="1081" y="104"/>
                  <a:pt x="1115" y="68"/>
                  <a:pt x="1152" y="40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110" y="11"/>
                  <a:pt x="1067" y="26"/>
                  <a:pt x="1027" y="44"/>
                </a:cubicBezTo>
                <a:cubicBezTo>
                  <a:pt x="925" y="90"/>
                  <a:pt x="830" y="151"/>
                  <a:pt x="732" y="203"/>
                </a:cubicBezTo>
                <a:close/>
              </a:path>
            </a:pathLst>
          </a:custGeom>
          <a:solidFill>
            <a:schemeClr val="accent1">
              <a:alpha val="1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1119783" y="122635"/>
            <a:ext cx="6904434" cy="164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Меры поддержки сельскохозяйственной кооперации </a:t>
            </a:r>
            <a:endParaRPr kumimoji="1" lang="ru-RU" sz="5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42" b="17642"/>
          <a:stretch>
            <a:fillRect/>
          </a:stretch>
        </p:blipFill>
        <p:spPr>
          <a:xfrm>
            <a:off x="0" y="1271588"/>
            <a:ext cx="9144000" cy="4729162"/>
          </a:xfrm>
        </p:spPr>
      </p:pic>
      <p:graphicFrame>
        <p:nvGraphicFramePr>
          <p:cNvPr id="1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7413262"/>
              </p:ext>
            </p:extLst>
          </p:nvPr>
        </p:nvGraphicFramePr>
        <p:xfrm>
          <a:off x="-23812" y="4746746"/>
          <a:ext cx="3038982" cy="1164708"/>
        </p:xfrm>
        <a:graphic>
          <a:graphicData uri="http://schemas.openxmlformats.org/presentationml/2006/ole">
            <p:oleObj spid="_x0000_s29752" name="CorelDRAW" r:id="rId4" imgW="580320" imgH="22248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44076" y="6145717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Волгоград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ноябрь, 2019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4492" y="4511015"/>
            <a:ext cx="1569508" cy="15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215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-Shape 10"/>
          <p:cNvSpPr/>
          <p:nvPr/>
        </p:nvSpPr>
        <p:spPr>
          <a:xfrm rot="13701821">
            <a:off x="216790" y="1328293"/>
            <a:ext cx="345606" cy="34560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29">
              <a:solidFill>
                <a:srgbClr val="C00000"/>
              </a:solidFill>
            </a:endParaRP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329688" y="1539112"/>
            <a:ext cx="1832863" cy="2246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7416" tIns="77416" rIns="77416" bIns="77416" spcCol="1270" anchor="ctr"/>
          <a:lstStyle/>
          <a:p>
            <a:pPr algn="ctr" defTabSz="903181">
              <a:lnSpc>
                <a:spcPct val="90000"/>
              </a:lnSpc>
              <a:defRPr/>
            </a:pPr>
            <a:r>
              <a:rPr 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ПЛАН</a:t>
            </a:r>
            <a:r>
              <a:rPr lang="ru-RU" sz="2322" b="1" dirty="0">
                <a:solidFill>
                  <a:srgbClr val="0070C0"/>
                </a:solidFill>
              </a:rPr>
              <a:t> </a:t>
            </a:r>
          </a:p>
          <a:p>
            <a:pPr algn="ctr" defTabSz="903181">
              <a:lnSpc>
                <a:spcPct val="90000"/>
              </a:lnSpc>
              <a:defRPr/>
            </a:pPr>
            <a:r>
              <a:rPr 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ru-RU" sz="2612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</a:t>
            </a:r>
            <a:r>
              <a:rPr lang="ru-RU" sz="2322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году</a:t>
            </a:r>
          </a:p>
          <a:p>
            <a:pPr algn="ctr" defTabSz="903181">
              <a:lnSpc>
                <a:spcPct val="90000"/>
              </a:lnSpc>
              <a:defRPr/>
            </a:pPr>
            <a:endParaRPr lang="ru-RU" sz="1741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48477" y="1158946"/>
            <a:ext cx="1585179" cy="8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defRPr/>
            </a:pPr>
            <a:r>
              <a:rPr lang="ru-RU" sz="1161" dirty="0">
                <a:latin typeface="Arial Narrow" panose="020B0606020202030204" pitchFamily="34" charset="0"/>
              </a:rPr>
              <a:t>заказчиками</a:t>
            </a:r>
            <a:r>
              <a:rPr lang="ru-RU" sz="1161" dirty="0">
                <a:latin typeface="+mn-lt"/>
                <a:cs typeface="+mn-cs"/>
              </a:rPr>
              <a:t> </a:t>
            </a:r>
            <a:r>
              <a:rPr lang="ru-RU" sz="1161" dirty="0">
                <a:latin typeface="Arial Narrow" panose="020B0606020202030204" pitchFamily="34" charset="0"/>
              </a:rPr>
              <a:t>запланирована закупка сельхозпродукции </a:t>
            </a:r>
          </a:p>
          <a:p>
            <a:pPr indent="0">
              <a:defRPr/>
            </a:pPr>
            <a:r>
              <a:rPr lang="ru-RU" sz="1161" dirty="0">
                <a:latin typeface="Arial Narrow" panose="020B0606020202030204" pitchFamily="34" charset="0"/>
              </a:rPr>
              <a:t>на сумму </a:t>
            </a:r>
          </a:p>
        </p:txBody>
      </p:sp>
      <p:sp>
        <p:nvSpPr>
          <p:cNvPr id="30728" name="Прямоугольник 52"/>
          <p:cNvSpPr>
            <a:spLocks noChangeArrowheads="1"/>
          </p:cNvSpPr>
          <p:nvPr/>
        </p:nvSpPr>
        <p:spPr bwMode="auto">
          <a:xfrm>
            <a:off x="1994356" y="1101345"/>
            <a:ext cx="593432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303</a:t>
            </a:r>
            <a:endParaRPr lang="ru-RU" altLang="ru-RU" sz="2322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29" name="Прямоугольник 53"/>
          <p:cNvSpPr>
            <a:spLocks noChangeArrowheads="1"/>
          </p:cNvSpPr>
          <p:nvPr/>
        </p:nvSpPr>
        <p:spPr bwMode="auto">
          <a:xfrm>
            <a:off x="4017302" y="1081761"/>
            <a:ext cx="1481496" cy="71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43,10  </a:t>
            </a:r>
            <a:endParaRPr lang="ru-RU" altLang="ru-RU" sz="2322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1741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рублей, </a:t>
            </a:r>
            <a:endParaRPr lang="ru-RU" altLang="ru-RU" sz="174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0" name="Прямоугольник 54"/>
          <p:cNvSpPr>
            <a:spLocks noChangeArrowheads="1"/>
          </p:cNvSpPr>
          <p:nvPr/>
        </p:nvSpPr>
        <p:spPr bwMode="auto">
          <a:xfrm>
            <a:off x="4019607" y="1698091"/>
            <a:ext cx="993041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61">
                <a:latin typeface="Arial Narrow" panose="020B0606020202030204" pitchFamily="34" charset="0"/>
              </a:rPr>
              <a:t>в том числе</a:t>
            </a:r>
            <a:endParaRPr lang="ru-RU" altLang="ru-RU" sz="1161"/>
          </a:p>
        </p:txBody>
      </p:sp>
      <p:sp>
        <p:nvSpPr>
          <p:cNvPr id="30731" name="Прямоугольник 55"/>
          <p:cNvSpPr>
            <a:spLocks noChangeArrowheads="1"/>
          </p:cNvSpPr>
          <p:nvPr/>
        </p:nvSpPr>
        <p:spPr bwMode="auto">
          <a:xfrm>
            <a:off x="5392814" y="1085217"/>
            <a:ext cx="593432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189</a:t>
            </a:r>
            <a:endParaRPr lang="ru-RU" altLang="ru-RU" sz="2322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2" name="Прямоугольник 56"/>
          <p:cNvSpPr>
            <a:spLocks noChangeArrowheads="1"/>
          </p:cNvSpPr>
          <p:nvPr/>
        </p:nvSpPr>
        <p:spPr bwMode="auto">
          <a:xfrm>
            <a:off x="5884727" y="1176226"/>
            <a:ext cx="1610523" cy="8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61">
                <a:latin typeface="Arial Narrow" panose="020B0606020202030204" pitchFamily="34" charset="0"/>
              </a:rPr>
              <a:t>заказчиком</a:t>
            </a:r>
            <a:r>
              <a:rPr lang="ru-RU" altLang="ru-RU" sz="1161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161">
                <a:latin typeface="Arial Narrow" panose="020B0606020202030204" pitchFamily="34" charset="0"/>
              </a:rPr>
              <a:t>закупка только среди субъектов МСП </a:t>
            </a:r>
          </a:p>
          <a:p>
            <a:r>
              <a:rPr lang="ru-RU" altLang="ru-RU" sz="1161">
                <a:latin typeface="Arial Narrow" panose="020B0606020202030204" pitchFamily="34" charset="0"/>
              </a:rPr>
              <a:t>на сумму </a:t>
            </a:r>
            <a:endParaRPr lang="ru-RU" altLang="ru-RU" sz="1161"/>
          </a:p>
        </p:txBody>
      </p:sp>
      <p:sp>
        <p:nvSpPr>
          <p:cNvPr id="30733" name="Прямоугольник 57"/>
          <p:cNvSpPr>
            <a:spLocks noChangeArrowheads="1"/>
          </p:cNvSpPr>
          <p:nvPr/>
        </p:nvSpPr>
        <p:spPr bwMode="auto">
          <a:xfrm>
            <a:off x="7465298" y="1089826"/>
            <a:ext cx="2251046" cy="71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22,55  </a:t>
            </a:r>
            <a:endParaRPr lang="ru-RU" altLang="ru-RU" sz="2322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1741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-13615" y="1994160"/>
            <a:ext cx="9174685" cy="368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-13615" y="5363410"/>
            <a:ext cx="9143580" cy="80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Прямоугольник 59"/>
          <p:cNvSpPr>
            <a:spLocks noChangeArrowheads="1"/>
          </p:cNvSpPr>
          <p:nvPr/>
        </p:nvSpPr>
        <p:spPr bwMode="auto">
          <a:xfrm>
            <a:off x="-504249" y="5599354"/>
            <a:ext cx="3724480" cy="7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ru-RU" altLang="ru-RU" sz="2322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</a:t>
            </a: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году </a:t>
            </a:r>
          </a:p>
          <a:p>
            <a:pPr algn="ctr">
              <a:lnSpc>
                <a:spcPct val="90000"/>
              </a:lnSpc>
            </a:pPr>
            <a:r>
              <a:rPr lang="ru-RU" alt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обеспечено</a:t>
            </a:r>
            <a:endParaRPr lang="ru-RU" altLang="ru-RU" sz="2322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8" name="Прямоугольник 1"/>
          <p:cNvSpPr>
            <a:spLocks noChangeArrowheads="1"/>
          </p:cNvSpPr>
          <p:nvPr/>
        </p:nvSpPr>
        <p:spPr bwMode="auto">
          <a:xfrm>
            <a:off x="3111186" y="6361437"/>
            <a:ext cx="1854751" cy="3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1" b="1" dirty="0">
                <a:latin typeface="Arial Narrow" panose="020B0606020202030204" pitchFamily="34" charset="0"/>
              </a:rPr>
              <a:t>Объем закупок</a:t>
            </a:r>
          </a:p>
        </p:txBody>
      </p:sp>
      <p:sp>
        <p:nvSpPr>
          <p:cNvPr id="30739" name="Прямоугольник 67"/>
          <p:cNvSpPr>
            <a:spLocks noChangeArrowheads="1"/>
          </p:cNvSpPr>
          <p:nvPr/>
        </p:nvSpPr>
        <p:spPr bwMode="auto">
          <a:xfrm>
            <a:off x="6316585" y="5687690"/>
            <a:ext cx="547210" cy="4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61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82</a:t>
            </a:r>
            <a:endParaRPr lang="ru-RU" altLang="ru-RU" sz="2612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40" name="Прямоугольник 68"/>
          <p:cNvSpPr>
            <a:spLocks noChangeArrowheads="1"/>
          </p:cNvSpPr>
          <p:nvPr/>
        </p:nvSpPr>
        <p:spPr bwMode="auto">
          <a:xfrm>
            <a:off x="6820648" y="5844681"/>
            <a:ext cx="2154277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52" b="1" dirty="0" smtClean="0">
                <a:latin typeface="Arial Narrow" panose="020B0606020202030204" pitchFamily="34" charset="0"/>
              </a:rPr>
              <a:t>Сельхозкооператива</a:t>
            </a:r>
            <a:endParaRPr lang="ru-RU" altLang="ru-RU" sz="1452" b="1" dirty="0">
              <a:latin typeface="Arial Narrow" panose="020B0606020202030204" pitchFamily="34" charset="0"/>
            </a:endParaRPr>
          </a:p>
        </p:txBody>
      </p:sp>
      <p:sp>
        <p:nvSpPr>
          <p:cNvPr id="30741" name="Прямоугольник 69"/>
          <p:cNvSpPr>
            <a:spLocks noChangeArrowheads="1"/>
          </p:cNvSpPr>
          <p:nvPr/>
        </p:nvSpPr>
        <p:spPr bwMode="auto">
          <a:xfrm>
            <a:off x="6228135" y="6250934"/>
            <a:ext cx="817599" cy="4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61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133</a:t>
            </a:r>
            <a:endParaRPr lang="ru-RU" altLang="ru-RU" sz="2612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42" name="Прямоугольник 70"/>
          <p:cNvSpPr>
            <a:spLocks noChangeArrowheads="1"/>
          </p:cNvSpPr>
          <p:nvPr/>
        </p:nvSpPr>
        <p:spPr bwMode="auto">
          <a:xfrm>
            <a:off x="6845833" y="6368533"/>
            <a:ext cx="1950369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52" b="1" dirty="0" smtClean="0">
                <a:latin typeface="Arial Narrow" panose="020B0606020202030204" pitchFamily="34" charset="0"/>
              </a:rPr>
              <a:t>Договора</a:t>
            </a:r>
            <a:endParaRPr lang="ru-RU" altLang="ru-RU" sz="1452" b="1" dirty="0">
              <a:latin typeface="Arial Narrow" panose="020B0606020202030204" pitchFamily="34" charset="0"/>
            </a:endParaRPr>
          </a:p>
        </p:txBody>
      </p:sp>
      <p:sp>
        <p:nvSpPr>
          <p:cNvPr id="30743" name="Прямоугольник 101"/>
          <p:cNvSpPr>
            <a:spLocks noChangeArrowheads="1"/>
          </p:cNvSpPr>
          <p:nvPr/>
        </p:nvSpPr>
        <p:spPr bwMode="auto">
          <a:xfrm>
            <a:off x="3104904" y="5625851"/>
            <a:ext cx="1445784" cy="7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612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0,90</a:t>
            </a:r>
            <a:endParaRPr lang="ru-RU" altLang="ru-RU" sz="2612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1741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57" name="L-Shape 10"/>
          <p:cNvSpPr/>
          <p:nvPr/>
        </p:nvSpPr>
        <p:spPr>
          <a:xfrm rot="13701821">
            <a:off x="216790" y="5630459"/>
            <a:ext cx="345606" cy="34560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29"/>
          </a:p>
        </p:txBody>
      </p:sp>
      <p:pic>
        <p:nvPicPr>
          <p:cNvPr id="30760" name="Picture 8" descr="https://i.ya-webdesign.com/images/congratulations-icon-p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224" y="6310988"/>
            <a:ext cx="597750" cy="40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1" name="Picture 22" descr="http://cdn.onlinewebfonts.com/svg/img_461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340" y="5742205"/>
            <a:ext cx="576010" cy="44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2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552" y="5525593"/>
            <a:ext cx="583387" cy="67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0718" y="3244334"/>
            <a:ext cx="4442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kern="0" spc="-83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Закупки крупнейших заказчиков у субъектов 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5411" y="56765"/>
            <a:ext cx="53748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2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Закупки крупнейших заказчиков </a:t>
            </a:r>
            <a:endParaRPr lang="ru-RU" sz="3200" b="1" kern="0" spc="-83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  <a:p>
            <a:pPr algn="r">
              <a:defRPr/>
            </a:pPr>
            <a:r>
              <a:rPr lang="ru-RU" sz="3200" b="1" kern="0" spc="-83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у </a:t>
            </a:r>
            <a:r>
              <a:rPr lang="ru-RU" sz="32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субъектов </a:t>
            </a:r>
            <a:r>
              <a:rPr lang="ru-RU" sz="3200" b="1" kern="0" spc="-83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МСП</a:t>
            </a:r>
            <a:r>
              <a:rPr lang="ru-RU" b="1" kern="0" spc="-83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МСП</a:t>
            </a:r>
            <a:endParaRPr lang="ru-RU" b="1" kern="0" spc="-83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45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1171185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15420" name="CorelDRAW" r:id="rId6" imgW="580320" imgH="222480" progId="">
              <p:embed/>
            </p:oleObj>
          </a:graphicData>
        </a:graphic>
      </p:graphicFrame>
      <p:sp>
        <p:nvSpPr>
          <p:cNvPr id="58" name="Прямоугольник 18"/>
          <p:cNvSpPr>
            <a:spLocks noChangeArrowheads="1"/>
          </p:cNvSpPr>
          <p:nvPr/>
        </p:nvSpPr>
        <p:spPr bwMode="auto">
          <a:xfrm>
            <a:off x="-933602" y="2071136"/>
            <a:ext cx="662313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ТОП-5 лидеров </a:t>
            </a:r>
            <a:r>
              <a:rPr lang="ru-RU" altLang="ru-RU" sz="1600" b="1" dirty="0" smtClean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регионов 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по месту поставки с/х продукции</a:t>
            </a:r>
          </a:p>
          <a:p>
            <a:pPr algn="ctr"/>
            <a:r>
              <a:rPr lang="ru-RU" altLang="ru-RU" sz="1050" b="1" i="1" dirty="0">
                <a:latin typeface="Arial Narrow" panose="020B0606020202030204" pitchFamily="34" charset="0"/>
              </a:rPr>
              <a:t>(по данным планов</a:t>
            </a:r>
            <a:r>
              <a:rPr lang="ru-RU" altLang="ru-RU" sz="1050" b="1" i="1" dirty="0" smtClean="0">
                <a:latin typeface="Arial Narrow" panose="020B0606020202030204" pitchFamily="34" charset="0"/>
              </a:rPr>
              <a:t>)</a:t>
            </a:r>
            <a:r>
              <a:rPr lang="ru-RU" altLang="ru-RU" sz="1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endParaRPr lang="ru-RU" altLang="ru-RU" sz="12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18"/>
          <p:cNvSpPr>
            <a:spLocks noChangeArrowheads="1"/>
          </p:cNvSpPr>
          <p:nvPr/>
        </p:nvSpPr>
        <p:spPr bwMode="auto">
          <a:xfrm>
            <a:off x="3341066" y="2073342"/>
            <a:ext cx="67895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ТОП-5 лидеров </a:t>
            </a:r>
            <a:r>
              <a:rPr lang="ru-RU" altLang="ru-RU" sz="1600" b="1" dirty="0" smtClean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заказчиков 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по закупке с/х продукции</a:t>
            </a:r>
          </a:p>
          <a:p>
            <a:pPr algn="ctr"/>
            <a:r>
              <a:rPr lang="ru-RU" altLang="ru-RU" sz="1050" b="1" i="1" dirty="0" smtClean="0">
                <a:latin typeface="Arial Narrow" panose="020B0606020202030204" pitchFamily="34" charset="0"/>
              </a:rPr>
              <a:t>(по данным планов)</a:t>
            </a:r>
            <a:r>
              <a:rPr lang="ru-RU" alt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altLang="ru-RU" sz="1050" i="1" dirty="0">
              <a:latin typeface="Arial Narrow" panose="020B060602020203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-2222146" y="1932968"/>
            <a:ext cx="12642167" cy="50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ятиугольник 46"/>
          <p:cNvSpPr/>
          <p:nvPr/>
        </p:nvSpPr>
        <p:spPr>
          <a:xfrm>
            <a:off x="2497892" y="4299757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Москва</a:t>
            </a:r>
            <a:r>
              <a:rPr lang="ru-RU" sz="1400" dirty="0"/>
              <a:t> </a:t>
            </a:r>
          </a:p>
        </p:txBody>
      </p:sp>
      <p:sp>
        <p:nvSpPr>
          <p:cNvPr id="48" name="Пятиугольник 47"/>
          <p:cNvSpPr/>
          <p:nvPr/>
        </p:nvSpPr>
        <p:spPr>
          <a:xfrm>
            <a:off x="2237845" y="3778136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Республика Татарстан </a:t>
            </a:r>
          </a:p>
        </p:txBody>
      </p:sp>
      <p:sp>
        <p:nvSpPr>
          <p:cNvPr id="49" name="Пятиугольник 48"/>
          <p:cNvSpPr/>
          <p:nvPr/>
        </p:nvSpPr>
        <p:spPr>
          <a:xfrm>
            <a:off x="2006923" y="3263689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Свердловская область </a:t>
            </a:r>
          </a:p>
        </p:txBody>
      </p:sp>
      <p:sp>
        <p:nvSpPr>
          <p:cNvPr id="50" name="Пятиугольник 49"/>
          <p:cNvSpPr/>
          <p:nvPr/>
        </p:nvSpPr>
        <p:spPr>
          <a:xfrm>
            <a:off x="1891929" y="2775742"/>
            <a:ext cx="1719285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Краснодарский край </a:t>
            </a:r>
          </a:p>
        </p:txBody>
      </p:sp>
      <p:sp>
        <p:nvSpPr>
          <p:cNvPr id="56" name="Пятиугольник 55"/>
          <p:cNvSpPr/>
          <p:nvPr/>
        </p:nvSpPr>
        <p:spPr>
          <a:xfrm>
            <a:off x="2776626" y="4815319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smtClean="0">
                <a:latin typeface="Arial Narrow" panose="020B0606020202030204" pitchFamily="34" charset="0"/>
              </a:rPr>
              <a:t>Чувашская Республика </a:t>
            </a:r>
            <a:endParaRPr lang="ru-RU" sz="105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62" name="Схема 61"/>
          <p:cNvGraphicFramePr/>
          <p:nvPr>
            <p:extLst>
              <p:ext uri="{D42A27DB-BD31-4B8C-83A1-F6EECF244321}">
                <p14:modId xmlns:p14="http://schemas.microsoft.com/office/powerpoint/2010/main" xmlns="" val="777117650"/>
              </p:ext>
            </p:extLst>
          </p:nvPr>
        </p:nvGraphicFramePr>
        <p:xfrm>
          <a:off x="801796" y="2674761"/>
          <a:ext cx="2139839" cy="257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" name="Пятиугольник 50"/>
          <p:cNvSpPr/>
          <p:nvPr/>
        </p:nvSpPr>
        <p:spPr>
          <a:xfrm>
            <a:off x="6631674" y="3713631"/>
            <a:ext cx="1771725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АО «</a:t>
            </a:r>
            <a:r>
              <a:rPr lang="ru-RU" sz="1050" b="1" dirty="0" err="1">
                <a:latin typeface="Arial Narrow" panose="020B0606020202030204" pitchFamily="34" charset="0"/>
              </a:rPr>
              <a:t>Ирбитский</a:t>
            </a:r>
            <a:r>
              <a:rPr lang="ru-RU" sz="1050" b="1" dirty="0">
                <a:latin typeface="Arial Narrow" panose="020B0606020202030204" pitchFamily="34" charset="0"/>
              </a:rPr>
              <a:t> молочный завод» </a:t>
            </a:r>
          </a:p>
        </p:txBody>
      </p:sp>
      <p:sp>
        <p:nvSpPr>
          <p:cNvPr id="53" name="Пятиугольник 52"/>
          <p:cNvSpPr/>
          <p:nvPr/>
        </p:nvSpPr>
        <p:spPr>
          <a:xfrm>
            <a:off x="6352634" y="3157989"/>
            <a:ext cx="1851137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АО «</a:t>
            </a:r>
            <a:r>
              <a:rPr lang="ru-RU" sz="1050" b="1" dirty="0" err="1">
                <a:latin typeface="Arial Narrow" panose="020B0606020202030204" pitchFamily="34" charset="0"/>
              </a:rPr>
              <a:t>Татспиртпром</a:t>
            </a:r>
            <a:r>
              <a:rPr lang="ru-RU" sz="1050" b="1" dirty="0">
                <a:latin typeface="Arial Narrow" panose="020B0606020202030204" pitchFamily="34" charset="0"/>
              </a:rPr>
              <a:t>» </a:t>
            </a:r>
          </a:p>
        </p:txBody>
      </p:sp>
      <p:sp>
        <p:nvSpPr>
          <p:cNvPr id="54" name="Пятиугольник 53"/>
          <p:cNvSpPr/>
          <p:nvPr/>
        </p:nvSpPr>
        <p:spPr>
          <a:xfrm>
            <a:off x="6145878" y="2648950"/>
            <a:ext cx="1855786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ПАО «Новороссийский комбинат хлебопродуктов»</a:t>
            </a:r>
          </a:p>
        </p:txBody>
      </p:sp>
      <p:sp>
        <p:nvSpPr>
          <p:cNvPr id="55" name="Пятиугольник 54"/>
          <p:cNvSpPr/>
          <p:nvPr/>
        </p:nvSpPr>
        <p:spPr>
          <a:xfrm>
            <a:off x="6853354" y="4249459"/>
            <a:ext cx="1816166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ОАО «</a:t>
            </a:r>
            <a:r>
              <a:rPr lang="ru-RU" sz="1050" b="1" dirty="0" err="1">
                <a:latin typeface="Arial Narrow" panose="020B0606020202030204" pitchFamily="34" charset="0"/>
              </a:rPr>
              <a:t>Бутурлиновский</a:t>
            </a:r>
            <a:r>
              <a:rPr lang="ru-RU" sz="1050" b="1" dirty="0">
                <a:latin typeface="Arial Narrow" panose="020B0606020202030204" pitchFamily="34" charset="0"/>
              </a:rPr>
              <a:t> мелькомбинат» 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7060318" y="4771179"/>
            <a:ext cx="1914607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АО «Мосводоканал» </a:t>
            </a:r>
          </a:p>
        </p:txBody>
      </p:sp>
      <p:graphicFrame>
        <p:nvGraphicFramePr>
          <p:cNvPr id="64" name="Схема 63"/>
          <p:cNvGraphicFramePr/>
          <p:nvPr>
            <p:extLst>
              <p:ext uri="{D42A27DB-BD31-4B8C-83A1-F6EECF244321}">
                <p14:modId xmlns:p14="http://schemas.microsoft.com/office/powerpoint/2010/main" xmlns="" val="886384491"/>
              </p:ext>
            </p:extLst>
          </p:nvPr>
        </p:nvGraphicFramePr>
        <p:xfrm>
          <a:off x="4916465" y="2572823"/>
          <a:ext cx="2419869" cy="26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19006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2811" y="3491788"/>
            <a:ext cx="8210821" cy="2243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6"/>
          </a:p>
        </p:txBody>
      </p:sp>
      <p:sp>
        <p:nvSpPr>
          <p:cNvPr id="1843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159" indent="-20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9475" indent="-1658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1265" indent="-1658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93055" indent="-1658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484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5663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8842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2021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7ED5E3-E37A-47F7-9A91-64A56855798C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Прямоугольник 4"/>
          <p:cNvSpPr>
            <a:spLocks noChangeArrowheads="1"/>
          </p:cNvSpPr>
          <p:nvPr/>
        </p:nvSpPr>
        <p:spPr bwMode="auto">
          <a:xfrm>
            <a:off x="266129" y="1063219"/>
            <a:ext cx="9509207" cy="71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32" b="1" dirty="0">
                <a:latin typeface="Arial Narrow" panose="020B0606020202030204" pitchFamily="34" charset="0"/>
              </a:rPr>
              <a:t>АО «Корпорация «МСП» </a:t>
            </a:r>
            <a:r>
              <a:rPr lang="ru-RU" altLang="ru-RU" sz="2032" dirty="0">
                <a:latin typeface="Arial Narrow" panose="020B0606020202030204" pitchFamily="34" charset="0"/>
              </a:rPr>
              <a:t>разработало типовые готовые решения </a:t>
            </a:r>
            <a:endParaRPr lang="ru-RU" altLang="ru-RU" sz="2032" dirty="0" smtClean="0">
              <a:latin typeface="Arial Narrow" panose="020B0606020202030204" pitchFamily="34" charset="0"/>
            </a:endParaRPr>
          </a:p>
          <a:p>
            <a:r>
              <a:rPr lang="ru-RU" altLang="ru-RU" sz="2032" dirty="0" smtClean="0">
                <a:latin typeface="Arial Narrow" panose="020B0606020202030204" pitchFamily="34" charset="0"/>
              </a:rPr>
              <a:t>для </a:t>
            </a:r>
            <a:r>
              <a:rPr lang="ru-RU" altLang="ru-RU" sz="2032" dirty="0">
                <a:latin typeface="Arial Narrow" panose="020B0606020202030204" pitchFamily="34" charset="0"/>
              </a:rPr>
              <a:t>сельскохозяйственных кооперативов в отраслях:</a:t>
            </a:r>
          </a:p>
        </p:txBody>
      </p:sp>
      <p:sp>
        <p:nvSpPr>
          <p:cNvPr id="18439" name="Прямоугольник 5"/>
          <p:cNvSpPr>
            <a:spLocks noChangeArrowheads="1"/>
          </p:cNvSpPr>
          <p:nvPr/>
        </p:nvSpPr>
        <p:spPr bwMode="auto">
          <a:xfrm>
            <a:off x="821428" y="1844324"/>
            <a:ext cx="2250937" cy="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2" b="1">
                <a:latin typeface="Arial Narrow" panose="020B0606020202030204" pitchFamily="34" charset="0"/>
              </a:rPr>
              <a:t>мясного скотоводства</a:t>
            </a:r>
          </a:p>
        </p:txBody>
      </p:sp>
      <p:sp>
        <p:nvSpPr>
          <p:cNvPr id="18440" name="Прямоугольник 6"/>
          <p:cNvSpPr>
            <a:spLocks noChangeArrowheads="1"/>
          </p:cNvSpPr>
          <p:nvPr/>
        </p:nvSpPr>
        <p:spPr bwMode="auto">
          <a:xfrm>
            <a:off x="3549536" y="1822435"/>
            <a:ext cx="2759089" cy="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2" b="1">
                <a:latin typeface="Arial Narrow" panose="020B0606020202030204" pitchFamily="34" charset="0"/>
              </a:rPr>
              <a:t>молочного животноводства</a:t>
            </a:r>
          </a:p>
        </p:txBody>
      </p:sp>
      <p:sp>
        <p:nvSpPr>
          <p:cNvPr id="18441" name="Прямоугольник 7"/>
          <p:cNvSpPr>
            <a:spLocks noChangeArrowheads="1"/>
          </p:cNvSpPr>
          <p:nvPr/>
        </p:nvSpPr>
        <p:spPr bwMode="auto">
          <a:xfrm>
            <a:off x="6847920" y="1827044"/>
            <a:ext cx="1923925" cy="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2" b="1">
                <a:latin typeface="Arial Narrow" panose="020B0606020202030204" pitchFamily="34" charset="0"/>
              </a:rPr>
              <a:t>картофелеводства</a:t>
            </a:r>
          </a:p>
        </p:txBody>
      </p:sp>
      <p:pic>
        <p:nvPicPr>
          <p:cNvPr id="18442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12" y="1794785"/>
            <a:ext cx="467741" cy="4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970" y="1749854"/>
            <a:ext cx="481566" cy="4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330" y="1748703"/>
            <a:ext cx="427419" cy="44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Прямоугольник 16"/>
          <p:cNvSpPr>
            <a:spLocks noChangeArrowheads="1"/>
          </p:cNvSpPr>
          <p:nvPr/>
        </p:nvSpPr>
        <p:spPr bwMode="auto">
          <a:xfrm>
            <a:off x="324884" y="6060910"/>
            <a:ext cx="8308747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22" b="1">
                <a:solidFill>
                  <a:srgbClr val="C00000"/>
                </a:solidFill>
                <a:latin typeface="Arial Narrow" panose="020B0606020202030204" pitchFamily="34" charset="0"/>
              </a:rPr>
              <a:t>Получение сведений об экономической эффективности проекта</a:t>
            </a:r>
            <a:endParaRPr lang="ru-RU" altLang="ru-RU" sz="2322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Блок-схема: объединение 17"/>
          <p:cNvSpPr/>
          <p:nvPr/>
        </p:nvSpPr>
        <p:spPr>
          <a:xfrm>
            <a:off x="3470043" y="5833952"/>
            <a:ext cx="1550690" cy="193548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6"/>
          </a:p>
        </p:txBody>
      </p:sp>
      <p:sp>
        <p:nvSpPr>
          <p:cNvPr id="2" name="Прямоугольник 1"/>
          <p:cNvSpPr/>
          <p:nvPr/>
        </p:nvSpPr>
        <p:spPr>
          <a:xfrm>
            <a:off x="422811" y="2333955"/>
            <a:ext cx="8210821" cy="1092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32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709" y="2373126"/>
            <a:ext cx="2574744" cy="360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742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Типовое готовое решение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1428" y="2702619"/>
            <a:ext cx="7986167" cy="6285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742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Автоматизированный бизнес-план и финансовая модель для сельскохозяйственного кооператива для получения сведений об экономической эффективности проекта   </a:t>
            </a:r>
            <a:endParaRPr lang="ru-RU" sz="1742" dirty="0"/>
          </a:p>
        </p:txBody>
      </p:sp>
      <p:sp>
        <p:nvSpPr>
          <p:cNvPr id="6" name="TextBox 5"/>
          <p:cNvSpPr txBox="1"/>
          <p:nvPr/>
        </p:nvSpPr>
        <p:spPr>
          <a:xfrm>
            <a:off x="546082" y="3623125"/>
            <a:ext cx="1165704" cy="3604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742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Результат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428" y="4014829"/>
            <a:ext cx="7853678" cy="1432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42" dirty="0">
                <a:latin typeface="Arial Narrow" panose="020B0606020202030204" pitchFamily="34" charset="0"/>
              </a:rPr>
              <a:t>Типовой проект с готовым бизнес-планом, который включает в себя: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Расчет цены за единицу произведенной продукции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Расчет инвестиционной программы и графика финансирования проекта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Расчет валового дохода и чистой прибыли на несколько лет реализации проекта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Анализ рынка (спрос на продукцию в регионе, анализ конкурентной среды)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28040" y="379514"/>
            <a:ext cx="4600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200" b="1" kern="0" spc="-83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Типовые готовые решения </a:t>
            </a:r>
            <a:endParaRPr lang="ru-RU" b="1" kern="0" spc="-83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22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3017098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34829" name="CorelDRAW" r:id="rId6" imgW="580320" imgH="222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516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39" t="14442" r="17621" b="4073"/>
          <a:stretch>
            <a:fillRect/>
          </a:stretch>
        </p:blipFill>
        <p:spPr bwMode="auto">
          <a:xfrm>
            <a:off x="4730403" y="1309860"/>
            <a:ext cx="4515917" cy="33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771218" y="1013492"/>
            <a:ext cx="4930644" cy="918159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193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AGRO</a:t>
            </a:r>
            <a:r>
              <a:rPr lang="ru-RU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-</a:t>
            </a:r>
            <a:r>
              <a:rPr lang="en-US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COOP</a:t>
            </a:r>
            <a:r>
              <a:rPr lang="ru-RU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en-US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RU</a:t>
            </a:r>
            <a:endParaRPr lang="ru-RU" sz="2032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/>
            </a:extLst>
          </p:cNvPr>
          <p:cNvSpPr txBox="1"/>
          <p:nvPr/>
        </p:nvSpPr>
        <p:spPr>
          <a:xfrm>
            <a:off x="195477" y="1931651"/>
            <a:ext cx="4376523" cy="42892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Содержит информацию о доступных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действующим сельскохозяйственным кооперативам </a:t>
            </a:r>
          </a:p>
          <a:p>
            <a:pPr>
              <a:defRPr/>
            </a:pPr>
            <a:endParaRPr lang="ru-RU" sz="1741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мерах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кредитно-гарантийной, лизинговой поддержки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</a:p>
          <a:p>
            <a:pPr>
              <a:defRPr/>
            </a:pPr>
            <a:endParaRPr lang="ru-RU" sz="58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возможностях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продвижения своей продукции в Интернете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и получения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доступа к закупкам крупнейших заказчиков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</a:p>
          <a:p>
            <a:pPr>
              <a:defRPr/>
            </a:pPr>
            <a:endParaRPr lang="ru-RU" sz="58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а также раскрывает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для потенциальных участников </a:t>
            </a:r>
            <a:r>
              <a:rPr lang="en-US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ru-RU" sz="1741" b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ельхозкооперации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из числа КФХ и ЛПХ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дополнительные возможности интеграции через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создание новых и вступление в действующие сельхозкооперативы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853523" y="-126988"/>
            <a:ext cx="8713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Ресурс по мерам поддержки</a:t>
            </a:r>
          </a:p>
          <a:p>
            <a:pPr algn="r">
              <a:defRPr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3486489"/>
              </p:ext>
            </p:extLst>
          </p:nvPr>
        </p:nvGraphicFramePr>
        <p:xfrm>
          <a:off x="6860171" y="-126988"/>
          <a:ext cx="2386149" cy="914506"/>
        </p:xfrm>
        <a:graphic>
          <a:graphicData uri="http://schemas.openxmlformats.org/presentationml/2006/ole">
            <p:oleObj spid="_x0000_s21560" name="CorelDRAW" r:id="rId4" imgW="580320" imgH="222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93348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314324" y="2697269"/>
            <a:ext cx="8515351" cy="2903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Акционерное общество «Федеральная корпорация </a:t>
            </a:r>
            <a:b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малого и среднего предпринимательства»</a:t>
            </a:r>
          </a:p>
          <a:p>
            <a:pPr algn="ctr">
              <a:defRPr/>
            </a:pPr>
            <a:endParaRPr lang="ru-RU" altLang="ru-RU" sz="256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Москва, Славянская площадь, д. 4, стр. 1, тел. +7 495 698 98 00,</a:t>
            </a:r>
          </a:p>
          <a:p>
            <a:pPr algn="ctr">
              <a:defRPr/>
            </a:pP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info</a:t>
            </a: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@</a:t>
            </a:r>
            <a:r>
              <a:rPr lang="en-US" altLang="ru-RU" sz="256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corpmsp</a:t>
            </a: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.</a:t>
            </a:r>
            <a:r>
              <a:rPr lang="en-US" altLang="ru-RU" sz="256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ru</a:t>
            </a:r>
            <a:endParaRPr lang="ru-RU" altLang="ru-RU" sz="256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56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«Корпорация «МСП» – </a:t>
            </a:r>
            <a:r>
              <a:rPr lang="en-US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4"/>
              </a:rPr>
              <a:t>www.corpmsp.ru</a:t>
            </a:r>
            <a:endParaRPr lang="ru-RU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«МСП Банк» – </a:t>
            </a: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www.mspbank.ru</a:t>
            </a:r>
            <a:endParaRPr lang="ru-RU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Портал Бизнес-навигатора МСП – </a:t>
            </a:r>
            <a:r>
              <a:rPr lang="en-US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6"/>
              </a:rPr>
              <a:t>www.smbn.ru</a:t>
            </a:r>
            <a:endParaRPr lang="en-GB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5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939080"/>
              </p:ext>
            </p:extLst>
          </p:nvPr>
        </p:nvGraphicFramePr>
        <p:xfrm>
          <a:off x="2547819" y="315342"/>
          <a:ext cx="4048359" cy="1551558"/>
        </p:xfrm>
        <a:graphic>
          <a:graphicData uri="http://schemas.openxmlformats.org/presentationml/2006/ole">
            <p:oleObj spid="_x0000_s28727" name="CorelDRAW" r:id="rId7" imgW="580320" imgH="222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509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4900078" y="1952121"/>
            <a:ext cx="9686242" cy="5081321"/>
            <a:chOff x="762" y="1755"/>
            <a:chExt cx="4362" cy="2567"/>
          </a:xfrm>
          <a:solidFill>
            <a:schemeClr val="accent4">
              <a:lumMod val="50000"/>
              <a:alpha val="20000"/>
            </a:schemeClr>
          </a:solidFill>
        </p:grpSpPr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5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7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8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998015"/>
            <a:ext cx="4453547" cy="298815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Применение лучших региональных практик развития </a:t>
            </a:r>
          </a:p>
          <a:p>
            <a:pPr lvl="1" algn="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сельскохозяйственной кооперации в субъектах РФ</a:t>
            </a:r>
          </a:p>
        </p:txBody>
      </p:sp>
      <p:graphicFrame>
        <p:nvGraphicFramePr>
          <p:cNvPr id="4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7611842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115" name="CorelDRAW" r:id="rId3" imgW="580320" imgH="22248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9811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000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1.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Проанализированы </a:t>
            </a:r>
            <a:r>
              <a:rPr lang="ru-RU" alt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лучшие региональные практики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развития сельскохозяйственной кооперации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2278" y="998014"/>
            <a:ext cx="4504783" cy="29881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91006" y="9811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Разработаны </a:t>
            </a:r>
            <a:r>
              <a:rPr lang="ru-RU" alt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рекомендации по разработке программ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развития </a:t>
            </a: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в субъектах РФ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15"/>
          <a:stretch>
            <a:fillRect/>
          </a:stretch>
        </p:blipFill>
        <p:spPr bwMode="auto">
          <a:xfrm>
            <a:off x="120672" y="2279212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12" y="1928652"/>
            <a:ext cx="296245" cy="3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34" y="2676289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41" y="3006691"/>
            <a:ext cx="3063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47" y="3338680"/>
            <a:ext cx="2571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" name="Группа 115"/>
          <p:cNvGrpSpPr/>
          <p:nvPr/>
        </p:nvGrpSpPr>
        <p:grpSpPr>
          <a:xfrm>
            <a:off x="488894" y="1909981"/>
            <a:ext cx="4202112" cy="2079152"/>
            <a:chOff x="675005" y="1918028"/>
            <a:chExt cx="4202112" cy="2079152"/>
          </a:xfrm>
        </p:grpSpPr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675005" y="2601956"/>
              <a:ext cx="2905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Республика Саха (Якутия)</a:t>
              </a:r>
            </a:p>
          </p:txBody>
        </p: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675005" y="1918028"/>
              <a:ext cx="2136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Липецкая область</a:t>
              </a:r>
            </a:p>
          </p:txBody>
        </p:sp>
        <p:sp>
          <p:nvSpPr>
            <p:cNvPr id="14" name="TextBox 21"/>
            <p:cNvSpPr txBox="1">
              <a:spLocks noChangeArrowheads="1"/>
            </p:cNvSpPr>
            <p:nvPr/>
          </p:nvSpPr>
          <p:spPr bwMode="auto">
            <a:xfrm>
              <a:off x="675005" y="2259992"/>
              <a:ext cx="2263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Тюменская область</a:t>
              </a:r>
            </a:p>
          </p:txBody>
        </p:sp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675005" y="2943920"/>
              <a:ext cx="2616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Республика Татарстан</a:t>
              </a:r>
            </a:p>
          </p:txBody>
        </p:sp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675005" y="3285884"/>
              <a:ext cx="4202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Алтайский край</a:t>
              </a:r>
            </a:p>
          </p:txBody>
        </p: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675005" y="3627848"/>
              <a:ext cx="4202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Волгоградская область</a:t>
              </a:r>
              <a:endPara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Прямоугольник 53"/>
          <p:cNvSpPr>
            <a:spLocks noChangeArrowheads="1"/>
          </p:cNvSpPr>
          <p:nvPr/>
        </p:nvSpPr>
        <p:spPr bwMode="auto">
          <a:xfrm>
            <a:off x="4715934" y="1888730"/>
            <a:ext cx="4428066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утверждены проектным комитетом «Малый бизнес и поддержка индивидуальной предпринимательской инициативы», протокол от 13.03.2017 № 15(2)</a:t>
            </a:r>
          </a:p>
        </p:txBody>
      </p:sp>
      <p:pic>
        <p:nvPicPr>
          <p:cNvPr id="22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697" y="2451080"/>
            <a:ext cx="1722270" cy="11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5473"/>
          <a:stretch>
            <a:fillRect/>
          </a:stretch>
        </p:blipFill>
        <p:spPr bwMode="auto">
          <a:xfrm>
            <a:off x="6361314" y="2609057"/>
            <a:ext cx="1488435" cy="6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759" y="2544818"/>
            <a:ext cx="1665816" cy="753196"/>
          </a:xfrm>
          <a:prstGeom prst="rect">
            <a:avLst/>
          </a:prstGeom>
        </p:spPr>
      </p:pic>
      <p:pic>
        <p:nvPicPr>
          <p:cNvPr id="25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896" y="3246419"/>
            <a:ext cx="1874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9871" y="3246419"/>
            <a:ext cx="7159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93028" y="4093693"/>
            <a:ext cx="89571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3.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Тиражирование и внедрение лучших региональных практик развития сельскохозяйственной кооперации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12" name="object 8"/>
          <p:cNvSpPr txBox="1">
            <a:spLocks noChangeArrowheads="1"/>
          </p:cNvSpPr>
          <p:nvPr/>
        </p:nvSpPr>
        <p:spPr bwMode="auto">
          <a:xfrm>
            <a:off x="1081380" y="5596707"/>
            <a:ext cx="260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25406F"/>
                </a:solidFill>
                <a:latin typeface="Arial Narrow" panose="020B0606020202030204" pitchFamily="34" charset="0"/>
              </a:rPr>
              <a:t>субъекте </a:t>
            </a:r>
            <a:r>
              <a:rPr lang="ru-RU" altLang="ru-RU" sz="2000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РФ</a:t>
            </a:r>
            <a:endParaRPr lang="ru-RU" altLang="ru-RU" sz="2000" b="1" dirty="0">
              <a:solidFill>
                <a:srgbClr val="25406F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406685" y="5287964"/>
            <a:ext cx="728662" cy="7445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10">
              <a:lnSpc>
                <a:spcPts val="5838"/>
              </a:lnSpc>
              <a:defRPr/>
            </a:pPr>
            <a:r>
              <a:rPr lang="ru-RU" sz="5400" b="1" spc="-114" dirty="0">
                <a:solidFill>
                  <a:srgbClr val="BC0512"/>
                </a:solidFill>
                <a:latin typeface="Arial Narrow" panose="020B0606020202030204" pitchFamily="34" charset="0"/>
                <a:cs typeface="Arial"/>
              </a:rPr>
              <a:t>81</a:t>
            </a:r>
            <a:endParaRPr sz="1200" spc="-114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14" name="Прямоугольник 41"/>
          <p:cNvSpPr>
            <a:spLocks noChangeArrowheads="1"/>
          </p:cNvSpPr>
          <p:nvPr/>
        </p:nvSpPr>
        <p:spPr bwMode="auto">
          <a:xfrm>
            <a:off x="84319" y="4724401"/>
            <a:ext cx="4695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Комплексные программы развития сельскохозяйственной кооперации</a:t>
            </a:r>
            <a:endParaRPr lang="ru-RU" altLang="ru-RU" sz="2000" b="1" dirty="0">
              <a:solidFill>
                <a:srgbClr val="25406F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object 8"/>
          <p:cNvSpPr txBox="1">
            <a:spLocks noChangeArrowheads="1"/>
          </p:cNvSpPr>
          <p:nvPr/>
        </p:nvSpPr>
        <p:spPr bwMode="auto">
          <a:xfrm>
            <a:off x="179817" y="5622477"/>
            <a:ext cx="214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25406F"/>
                </a:solidFill>
                <a:latin typeface="Arial Narrow" panose="020B0606020202030204" pitchFamily="34" charset="0"/>
              </a:rPr>
              <a:t>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028" y="5916120"/>
            <a:ext cx="50048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Комплекс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мер по развитию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сельскохозяйственной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потребительской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кооперации в Волгоградской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области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2018-2020 годы</a:t>
            </a:r>
          </a:p>
        </p:txBody>
      </p:sp>
      <p:grpSp>
        <p:nvGrpSpPr>
          <p:cNvPr id="120" name="Группа 119"/>
          <p:cNvGrpSpPr/>
          <p:nvPr/>
        </p:nvGrpSpPr>
        <p:grpSpPr>
          <a:xfrm>
            <a:off x="5493679" y="5102542"/>
            <a:ext cx="504891" cy="482343"/>
            <a:chOff x="5057137" y="5953067"/>
            <a:chExt cx="325558" cy="311019"/>
          </a:xfrm>
        </p:grpSpPr>
        <p:sp>
          <p:nvSpPr>
            <p:cNvPr id="117" name="Teardrop 95"/>
            <p:cNvSpPr/>
            <p:nvPr/>
          </p:nvSpPr>
          <p:spPr bwMode="auto">
            <a:xfrm rot="7994273">
              <a:off x="5064406" y="5945798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18" name="Oval 96"/>
            <p:cNvSpPr/>
            <p:nvPr/>
          </p:nvSpPr>
          <p:spPr bwMode="auto">
            <a:xfrm>
              <a:off x="5092323" y="5974200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19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946" y="6047171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pic>
        <p:nvPicPr>
          <p:cNvPr id="121" name="Рисунок 1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37" y="3645868"/>
            <a:ext cx="276615" cy="2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3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697831" y="3489722"/>
            <a:ext cx="853679" cy="22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79597" y="3489720"/>
            <a:ext cx="853679" cy="22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521053" y="3489722"/>
            <a:ext cx="853679" cy="22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44166" y="4357811"/>
            <a:ext cx="2284809" cy="387324"/>
            <a:chOff x="1259006" y="5041739"/>
            <a:chExt cx="3045868" cy="516404"/>
          </a:xfrm>
        </p:grpSpPr>
        <p:sp>
          <p:nvSpPr>
            <p:cNvPr id="49171" name="TextBox 11"/>
            <p:cNvSpPr txBox="1">
              <a:spLocks noChangeArrowheads="1"/>
            </p:cNvSpPr>
            <p:nvPr/>
          </p:nvSpPr>
          <p:spPr bwMode="auto">
            <a:xfrm>
              <a:off x="1259006" y="5233883"/>
              <a:ext cx="3045868" cy="32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ru-RU" sz="900" dirty="0">
                <a:latin typeface="Playfair Display"/>
                <a:ea typeface="Playfair Display"/>
                <a:cs typeface="Playfair Display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551635" y="5041739"/>
              <a:ext cx="612667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43547" y="4339656"/>
            <a:ext cx="2283618" cy="405477"/>
            <a:chOff x="4474815" y="5017536"/>
            <a:chExt cx="3045868" cy="540607"/>
          </a:xfrm>
        </p:grpSpPr>
        <p:sp>
          <p:nvSpPr>
            <p:cNvPr id="49168" name="TextBox 14"/>
            <p:cNvSpPr txBox="1">
              <a:spLocks noChangeArrowheads="1"/>
            </p:cNvSpPr>
            <p:nvPr/>
          </p:nvSpPr>
          <p:spPr bwMode="auto">
            <a:xfrm>
              <a:off x="4474815" y="5233883"/>
              <a:ext cx="3045868" cy="32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ru-RU" sz="900" dirty="0">
                <a:latin typeface="Playfair Display"/>
                <a:ea typeface="Playfair Display"/>
                <a:cs typeface="Playfair Display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673442" y="5017536"/>
              <a:ext cx="612985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41490" y="4330048"/>
            <a:ext cx="2284810" cy="747388"/>
            <a:chOff x="7838435" y="4766950"/>
            <a:chExt cx="3045868" cy="996464"/>
          </a:xfrm>
        </p:grpSpPr>
        <p:sp>
          <p:nvSpPr>
            <p:cNvPr id="49165" name="TextBox 17"/>
            <p:cNvSpPr txBox="1">
              <a:spLocks noChangeArrowheads="1"/>
            </p:cNvSpPr>
            <p:nvPr/>
          </p:nvSpPr>
          <p:spPr bwMode="auto">
            <a:xfrm>
              <a:off x="7838435" y="5065825"/>
              <a:ext cx="3045868" cy="69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ru-RU" sz="1400" b="1" u="sng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ДОСТУП К ФИНАНСОВЫМ РЕСУРСАМ</a:t>
              </a:r>
              <a:endParaRPr lang="ru-RU" sz="1400" b="1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055036" y="4766950"/>
              <a:ext cx="612666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1" r="1701"/>
          <a:stretch>
            <a:fillRect/>
          </a:stretch>
        </p:blipFill>
        <p:spPr>
          <a:xfrm>
            <a:off x="3402530" y="2452688"/>
            <a:ext cx="2208212" cy="1714500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1" r="11361"/>
          <a:stretch>
            <a:fillRect/>
          </a:stretch>
        </p:blipFill>
        <p:spPr>
          <a:xfrm>
            <a:off x="1020761" y="2456881"/>
            <a:ext cx="2208213" cy="1714500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8" r="7068"/>
          <a:stretch>
            <a:fillRect/>
          </a:stretch>
        </p:blipFill>
        <p:spPr>
          <a:xfrm>
            <a:off x="5843588" y="2452688"/>
            <a:ext cx="2208212" cy="1714500"/>
          </a:xfrm>
        </p:spPr>
      </p:pic>
      <p:graphicFrame>
        <p:nvGraphicFramePr>
          <p:cNvPr id="2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8097258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3133" name="CorelDRAW" r:id="rId8" imgW="580320" imgH="22248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390526" y="83509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Анализ причин недостаточной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динамики создания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новых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сельскохозяйственных кооперативов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74" b="14948"/>
          <a:stretch>
            <a:fillRect/>
          </a:stretch>
        </p:blipFill>
        <p:spPr bwMode="auto">
          <a:xfrm>
            <a:off x="7761831" y="1205483"/>
            <a:ext cx="823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185381"/>
            <a:ext cx="8921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" y="1076896"/>
            <a:ext cx="25765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602" y="781336"/>
            <a:ext cx="24606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54" r="6566"/>
          <a:stretch>
            <a:fillRect/>
          </a:stretch>
        </p:blipFill>
        <p:spPr bwMode="auto">
          <a:xfrm>
            <a:off x="6318522" y="929878"/>
            <a:ext cx="892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6318522" y="1744266"/>
            <a:ext cx="1065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ФССПК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4908" y="2025378"/>
            <a:ext cx="8880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Причины недостаточной динамики создании новых сельскохозяйственных кооперативов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2250" y="4594025"/>
            <a:ext cx="24384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НЕДОСТАТОЧНАЯ ИНФОРМИРОВАННОСТЬ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 существующих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мерах государственной финансовой и нефинансовой поддержки, механизмах ее получения и преимуществах объединения в сельскохозяйственные кооперативы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9944" y="4582622"/>
            <a:ext cx="23532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ДОСТУП К РЫНКАМ СБЫТА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сельскохозяйственной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продукции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13961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324942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4163" name="CorelDRAW" r:id="rId4" imgW="580320" imgH="22248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413933" y="-65572"/>
            <a:ext cx="8171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800" b="1" kern="0" spc="-11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Центры компетенции в сфере </a:t>
            </a:r>
          </a:p>
          <a:p>
            <a:pPr lvl="1" algn="r">
              <a:defRPr/>
            </a:pPr>
            <a:r>
              <a:rPr lang="ru-RU" sz="2800" b="1" kern="0" spc="-11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сельскохозяйственной кооперации и поддержки фермеров 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848529" y="-1053093"/>
            <a:ext cx="11354513" cy="5956483"/>
            <a:chOff x="762" y="1755"/>
            <a:chExt cx="4362" cy="2567"/>
          </a:xfrm>
          <a:solidFill>
            <a:schemeClr val="accent6">
              <a:lumMod val="50000"/>
              <a:alpha val="20000"/>
            </a:schemeClr>
          </a:solidFill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4432" y="3782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88" name="Прямоугольник 24"/>
          <p:cNvSpPr>
            <a:spLocks noChangeArrowheads="1"/>
          </p:cNvSpPr>
          <p:nvPr/>
        </p:nvSpPr>
        <p:spPr bwMode="auto">
          <a:xfrm>
            <a:off x="394771" y="1235559"/>
            <a:ext cx="477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Центры компетенций (ЦК) в сфере сельскохозяйственной кооперации</a:t>
            </a:r>
          </a:p>
        </p:txBody>
      </p:sp>
      <p:sp>
        <p:nvSpPr>
          <p:cNvPr id="89" name="object 8"/>
          <p:cNvSpPr txBox="1">
            <a:spLocks noChangeArrowheads="1"/>
          </p:cNvSpPr>
          <p:nvPr/>
        </p:nvSpPr>
        <p:spPr bwMode="auto">
          <a:xfrm>
            <a:off x="1515514" y="2186562"/>
            <a:ext cx="2663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субъектах РФ</a:t>
            </a:r>
          </a:p>
        </p:txBody>
      </p:sp>
      <p:sp>
        <p:nvSpPr>
          <p:cNvPr id="90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835767" y="1994906"/>
            <a:ext cx="863600" cy="7445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10">
              <a:lnSpc>
                <a:spcPts val="5838"/>
              </a:lnSpc>
              <a:defRPr/>
            </a:pPr>
            <a:r>
              <a:rPr lang="ru-RU" sz="5400" b="1" spc="-114" dirty="0">
                <a:solidFill>
                  <a:srgbClr val="BC0512"/>
                </a:solidFill>
                <a:latin typeface="Arial Narrow" panose="020B0606020202030204" pitchFamily="34" charset="0"/>
                <a:cs typeface="Arial"/>
              </a:rPr>
              <a:t>83</a:t>
            </a:r>
            <a:endParaRPr sz="1200" spc="-114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1" name="object 8"/>
          <p:cNvSpPr txBox="1">
            <a:spLocks noChangeArrowheads="1"/>
          </p:cNvSpPr>
          <p:nvPr/>
        </p:nvSpPr>
        <p:spPr bwMode="auto">
          <a:xfrm>
            <a:off x="513409" y="2189763"/>
            <a:ext cx="4175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054932" y="2853138"/>
            <a:ext cx="3171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Направления деятельности: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43582" y="330752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Доведение Комплекса мер поддержки</a:t>
            </a:r>
            <a:r>
              <a:rPr lang="ru-RU" altLang="ru-RU" sz="1600" dirty="0">
                <a:latin typeface="Arial Narrow" panose="020B0606020202030204" pitchFamily="34" charset="0"/>
              </a:rPr>
              <a:t> сельскохозяйственных</a:t>
            </a:r>
            <a:r>
              <a:rPr lang="ru-RU" altLang="ru-RU" sz="1600" b="1" dirty="0">
                <a:latin typeface="Arial Narrow" panose="020B0606020202030204" pitchFamily="34" charset="0"/>
              </a:rPr>
              <a:t> </a:t>
            </a:r>
            <a:r>
              <a:rPr lang="ru-RU" altLang="ru-RU" sz="1600" dirty="0">
                <a:latin typeface="Arial Narrow" panose="020B0606020202030204" pitchFamily="34" charset="0"/>
              </a:rPr>
              <a:t>кооперативов и фермеров - членов с/х кооперативов </a:t>
            </a:r>
            <a:r>
              <a:rPr lang="ru-RU" altLang="ru-RU" sz="1600" b="1" dirty="0">
                <a:latin typeface="Arial Narrow" panose="020B0606020202030204" pitchFamily="34" charset="0"/>
              </a:rPr>
              <a:t>(«коробочный» продукт) </a:t>
            </a:r>
            <a:r>
              <a:rPr lang="ru-RU" altLang="ru-RU" sz="1600" dirty="0">
                <a:latin typeface="Arial Narrow" panose="020B0606020202030204" pitchFamily="34" charset="0"/>
              </a:rPr>
              <a:t>до ЛПХ, КФХ и СХК</a:t>
            </a:r>
          </a:p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Консультации</a:t>
            </a:r>
            <a:r>
              <a:rPr lang="ru-RU" altLang="ru-RU" sz="1600" dirty="0">
                <a:latin typeface="Arial Narrow" panose="020B0606020202030204" pitchFamily="34" charset="0"/>
              </a:rPr>
              <a:t> по мерам гос. поддержки и </a:t>
            </a:r>
            <a:r>
              <a:rPr lang="ru-RU" altLang="ru-RU" sz="1600" b="1" dirty="0">
                <a:latin typeface="Arial Narrow" panose="020B0606020202030204" pitchFamily="34" charset="0"/>
              </a:rPr>
              <a:t>помощь</a:t>
            </a:r>
            <a:r>
              <a:rPr lang="ru-RU" altLang="ru-RU" sz="1600" dirty="0">
                <a:latin typeface="Arial Narrow" panose="020B0606020202030204" pitchFamily="34" charset="0"/>
              </a:rPr>
              <a:t> в подготовке документов для их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получения</a:t>
            </a:r>
            <a:endParaRPr lang="ru-RU" altLang="ru-RU" sz="1600" dirty="0">
              <a:latin typeface="Arial Narrow" panose="020B060602020203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43582" y="542947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latin typeface="Arial Narrow" panose="020B0606020202030204" pitchFamily="34" charset="0"/>
              </a:rPr>
              <a:t>Помощь </a:t>
            </a:r>
            <a:r>
              <a:rPr lang="ru-RU" altLang="ru-RU" sz="1600" dirty="0">
                <a:latin typeface="Arial Narrow" panose="020B0606020202030204" pitchFamily="34" charset="0"/>
              </a:rPr>
              <a:t>в составлении </a:t>
            </a:r>
            <a:r>
              <a:rPr lang="ru-RU" altLang="ru-RU" sz="1600" b="1" dirty="0">
                <a:latin typeface="Arial Narrow" panose="020B0606020202030204" pitchFamily="34" charset="0"/>
              </a:rPr>
              <a:t>бизнес-плана</a:t>
            </a:r>
            <a:r>
              <a:rPr lang="ru-RU" altLang="ru-RU" sz="1600" dirty="0">
                <a:latin typeface="Arial Narrow" panose="020B0606020202030204" pitchFamily="34" charset="0"/>
              </a:rPr>
              <a:t>, технико-экономического обоснования проекта и подготовке учредительных документов</a:t>
            </a:r>
          </a:p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Анализ и мониторинг деятельности </a:t>
            </a:r>
            <a:r>
              <a:rPr lang="ru-RU" altLang="ru-RU" sz="1600" dirty="0">
                <a:latin typeface="Arial Narrow" panose="020B0606020202030204" pitchFamily="34" charset="0"/>
              </a:rPr>
              <a:t>субъектов МСП, зарегистрированных в регионе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43582" y="487649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Сессии и семинары </a:t>
            </a:r>
            <a:r>
              <a:rPr lang="ru-RU" altLang="ru-RU" sz="1600" dirty="0">
                <a:latin typeface="Arial Narrow" panose="020B0606020202030204" pitchFamily="34" charset="0"/>
              </a:rPr>
              <a:t>по вопросам организации с/х кооператива</a:t>
            </a:r>
          </a:p>
        </p:txBody>
      </p:sp>
      <p:sp>
        <p:nvSpPr>
          <p:cNvPr id="99" name="Shape 3677"/>
          <p:cNvSpPr/>
          <p:nvPr/>
        </p:nvSpPr>
        <p:spPr>
          <a:xfrm>
            <a:off x="492197" y="2822758"/>
            <a:ext cx="451877" cy="36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34251" y="4619003"/>
            <a:ext cx="4725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ГКУ </a:t>
            </a:r>
            <a:r>
              <a:rPr lang="ru-RU" alt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ВО «Межхозяйственный агропромышленный центр»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5670346" y="2737001"/>
            <a:ext cx="499232" cy="476937"/>
            <a:chOff x="5486316" y="3164254"/>
            <a:chExt cx="325558" cy="311019"/>
          </a:xfrm>
        </p:grpSpPr>
        <p:sp>
          <p:nvSpPr>
            <p:cNvPr id="127" name="Teardrop 95"/>
            <p:cNvSpPr/>
            <p:nvPr/>
          </p:nvSpPr>
          <p:spPr bwMode="auto">
            <a:xfrm rot="7994273">
              <a:off x="5493585" y="3156985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28" name="Oval 96"/>
            <p:cNvSpPr/>
            <p:nvPr/>
          </p:nvSpPr>
          <p:spPr bwMode="auto">
            <a:xfrm>
              <a:off x="5521329" y="3190513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29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479" y="3264485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142" name="Прямоугольник 8"/>
          <p:cNvSpPr>
            <a:spLocks noChangeArrowheads="1"/>
          </p:cNvSpPr>
          <p:nvPr/>
        </p:nvSpPr>
        <p:spPr bwMode="auto">
          <a:xfrm>
            <a:off x="5514636" y="5976084"/>
            <a:ext cx="8458626" cy="8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5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 о 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ЦК размещена </a:t>
            </a:r>
            <a:r>
              <a:rPr lang="ru-RU" altLang="ru-RU" sz="155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сайте </a:t>
            </a:r>
            <a:endParaRPr lang="ru-RU" altLang="ru-RU" sz="1554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www.agro-coop.ru</a:t>
            </a:r>
            <a:r>
              <a:rPr lang="en-US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ru-RU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www.corpmsp.ru </a:t>
            </a:r>
            <a:endParaRPr lang="ru-RU" altLang="ru-RU" sz="1554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ru-RU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разделе «Развитие </a:t>
            </a:r>
            <a:r>
              <a:rPr lang="ru-RU" altLang="ru-RU" sz="1554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сельхозкооперации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endParaRPr lang="ru-RU" altLang="ru-RU" sz="1554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368" y="6091193"/>
            <a:ext cx="561728" cy="5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67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626" y="2671878"/>
            <a:ext cx="8968071" cy="20770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6308"/>
          <a:ext cx="2386149" cy="914506"/>
        </p:xfrm>
        <a:graphic>
          <a:graphicData uri="http://schemas.openxmlformats.org/presentationml/2006/ole">
            <p:oleObj spid="_x0000_s35845" name="CorelDRAW" r:id="rId4" imgW="580320" imgH="22248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838547" y="16140"/>
            <a:ext cx="7747000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801" b="1" kern="0" spc="-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Комплекс мер поддержки («коробочный» продукт)</a:t>
            </a:r>
          </a:p>
          <a:p>
            <a:pPr lvl="1" algn="r">
              <a:defRPr/>
            </a:pPr>
            <a:r>
              <a:rPr lang="ru-RU" sz="2801" b="1" kern="0" spc="-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д</a:t>
            </a:r>
            <a:r>
              <a:rPr lang="ru-RU" sz="2801" b="1" kern="0" spc="-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ля сельскохозяйственных кооперативов и фермеров</a:t>
            </a:r>
            <a:endParaRPr lang="ru-RU" sz="2801" b="1" kern="0" spc="-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94625" y="1391687"/>
            <a:ext cx="8849375" cy="544689"/>
            <a:chOff x="105042" y="1788344"/>
            <a:chExt cx="12145260" cy="74044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42" y="1788344"/>
              <a:ext cx="10478385" cy="74044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83427" y="2018145"/>
              <a:ext cx="1666875" cy="504825"/>
            </a:xfrm>
            <a:prstGeom prst="rect">
              <a:avLst/>
            </a:prstGeom>
          </p:spPr>
        </p:pic>
      </p:grpSp>
      <p:graphicFrame>
        <p:nvGraphicFramePr>
          <p:cNvPr id="23" name="Схема 22"/>
          <p:cNvGraphicFramePr/>
          <p:nvPr>
            <p:extLst/>
          </p:nvPr>
        </p:nvGraphicFramePr>
        <p:xfrm>
          <a:off x="0" y="1981641"/>
          <a:ext cx="9144000" cy="68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64775" y="2669541"/>
            <a:ext cx="8943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Программы развития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субъектов РФ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Центры компетенций </a:t>
            </a:r>
          </a:p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Государственные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микрофинансовые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организации (МФО)</a:t>
            </a:r>
          </a:p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Региональные гарантийные организации (РГО)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94526" y="6294844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33694" y="62244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Росагролизинг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(лизинг)</a:t>
            </a:r>
            <a:endParaRPr lang="ru-RU" sz="9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ПАО Сбербанк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4625" y="4737886"/>
            <a:ext cx="2874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Минсельхоз России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субсидии в рамках ФП,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грант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Агростартап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» в рамках ФП)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94624" y="5473388"/>
            <a:ext cx="2329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Россельхозбанк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кредиты)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143881" y="4742187"/>
            <a:ext cx="2874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Минсельхоз России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субсидии в рамках ФП, грант «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Агростартап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» в рамках ФП)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28691" y="5465738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Россельхозбанк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233696" y="4732271"/>
            <a:ext cx="2874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Минсельхоз России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субсидии в рамках ФП, грант «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Агростартап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» в рамках ФП)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33695" y="5467773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Россельхозбанк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41" name="Freeform 12"/>
          <p:cNvSpPr>
            <a:spLocks noChangeArrowheads="1"/>
          </p:cNvSpPr>
          <p:nvPr/>
        </p:nvSpPr>
        <p:spPr bwMode="auto">
          <a:xfrm>
            <a:off x="4466837" y="6113530"/>
            <a:ext cx="228670" cy="22867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2147483646 h 432"/>
              <a:gd name="T4" fmla="*/ 2147483646 w 432"/>
              <a:gd name="T5" fmla="*/ 2147483646 h 432"/>
              <a:gd name="T6" fmla="*/ 2147483646 w 432"/>
              <a:gd name="T7" fmla="*/ 2147483646 h 432"/>
              <a:gd name="T8" fmla="*/ 2147483646 w 432"/>
              <a:gd name="T9" fmla="*/ 2147483646 h 432"/>
              <a:gd name="T10" fmla="*/ 2147483646 w 432"/>
              <a:gd name="T11" fmla="*/ 2147483646 h 432"/>
              <a:gd name="T12" fmla="*/ 2147483646 w 432"/>
              <a:gd name="T13" fmla="*/ 2147483646 h 432"/>
              <a:gd name="T14" fmla="*/ 1307810987 w 432"/>
              <a:gd name="T15" fmla="*/ 2147483646 h 432"/>
              <a:gd name="T16" fmla="*/ 0 w 432"/>
              <a:gd name="T17" fmla="*/ 2147483646 h 432"/>
              <a:gd name="T18" fmla="*/ 1307810987 w 432"/>
              <a:gd name="T19" fmla="*/ 2147483646 h 432"/>
              <a:gd name="T20" fmla="*/ 2147483646 w 432"/>
              <a:gd name="T21" fmla="*/ 2147483646 h 432"/>
              <a:gd name="T22" fmla="*/ 2147483646 w 432"/>
              <a:gd name="T23" fmla="*/ 1307810987 h 432"/>
              <a:gd name="T24" fmla="*/ 2147483646 w 432"/>
              <a:gd name="T25" fmla="*/ 0 h 432"/>
              <a:gd name="T26" fmla="*/ 2147483646 w 432"/>
              <a:gd name="T27" fmla="*/ 1307810987 h 432"/>
              <a:gd name="T28" fmla="*/ 2147483646 w 432"/>
              <a:gd name="T29" fmla="*/ 2147483646 h 432"/>
              <a:gd name="T30" fmla="*/ 2147483646 w 432"/>
              <a:gd name="T31" fmla="*/ 2147483646 h 432"/>
              <a:gd name="T32" fmla="*/ 2147483646 w 432"/>
              <a:gd name="T33" fmla="*/ 2147483646 h 432"/>
              <a:gd name="T34" fmla="*/ 2147483646 w 432"/>
              <a:gd name="T35" fmla="*/ 2147483646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45" name="Freeform 12"/>
          <p:cNvSpPr>
            <a:spLocks noChangeArrowheads="1"/>
          </p:cNvSpPr>
          <p:nvPr/>
        </p:nvSpPr>
        <p:spPr bwMode="auto">
          <a:xfrm>
            <a:off x="7700797" y="6122210"/>
            <a:ext cx="228670" cy="22867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2147483646 h 432"/>
              <a:gd name="T4" fmla="*/ 2147483646 w 432"/>
              <a:gd name="T5" fmla="*/ 2147483646 h 432"/>
              <a:gd name="T6" fmla="*/ 2147483646 w 432"/>
              <a:gd name="T7" fmla="*/ 2147483646 h 432"/>
              <a:gd name="T8" fmla="*/ 2147483646 w 432"/>
              <a:gd name="T9" fmla="*/ 2147483646 h 432"/>
              <a:gd name="T10" fmla="*/ 2147483646 w 432"/>
              <a:gd name="T11" fmla="*/ 2147483646 h 432"/>
              <a:gd name="T12" fmla="*/ 2147483646 w 432"/>
              <a:gd name="T13" fmla="*/ 2147483646 h 432"/>
              <a:gd name="T14" fmla="*/ 1307810987 w 432"/>
              <a:gd name="T15" fmla="*/ 2147483646 h 432"/>
              <a:gd name="T16" fmla="*/ 0 w 432"/>
              <a:gd name="T17" fmla="*/ 2147483646 h 432"/>
              <a:gd name="T18" fmla="*/ 1307810987 w 432"/>
              <a:gd name="T19" fmla="*/ 2147483646 h 432"/>
              <a:gd name="T20" fmla="*/ 2147483646 w 432"/>
              <a:gd name="T21" fmla="*/ 2147483646 h 432"/>
              <a:gd name="T22" fmla="*/ 2147483646 w 432"/>
              <a:gd name="T23" fmla="*/ 1307810987 h 432"/>
              <a:gd name="T24" fmla="*/ 2147483646 w 432"/>
              <a:gd name="T25" fmla="*/ 0 h 432"/>
              <a:gd name="T26" fmla="*/ 2147483646 w 432"/>
              <a:gd name="T27" fmla="*/ 1307810987 h 432"/>
              <a:gd name="T28" fmla="*/ 2147483646 w 432"/>
              <a:gd name="T29" fmla="*/ 2147483646 h 432"/>
              <a:gd name="T30" fmla="*/ 2147483646 w 432"/>
              <a:gd name="T31" fmla="*/ 2147483646 h 432"/>
              <a:gd name="T32" fmla="*/ 2147483646 w 432"/>
              <a:gd name="T33" fmla="*/ 2147483646 h 432"/>
              <a:gd name="T34" fmla="*/ 2147483646 w 432"/>
              <a:gd name="T35" fmla="*/ 2147483646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46" name="Прямоугольник 45"/>
          <p:cNvSpPr/>
          <p:nvPr/>
        </p:nvSpPr>
        <p:spPr>
          <a:xfrm>
            <a:off x="6233694" y="580536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16130" y="370045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АО «Корпорация «МСП»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49633" y="4062454"/>
            <a:ext cx="5177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defRPr/>
            </a:pPr>
            <a:r>
              <a:rPr lang="ru-RU" sz="1600" b="1" dirty="0">
                <a:solidFill>
                  <a:srgbClr val="22548B"/>
                </a:solidFill>
                <a:latin typeface="Arial Narrow" panose="020B0606020202030204" pitchFamily="34" charset="0"/>
              </a:rPr>
              <a:t>Гарантии</a:t>
            </a:r>
            <a:r>
              <a:rPr lang="ru-RU" sz="1400" b="1" dirty="0">
                <a:solidFill>
                  <a:srgbClr val="22548B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АО «Корпорация 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«МСП»</a:t>
            </a:r>
          </a:p>
          <a:p>
            <a:pPr indent="268288">
              <a:defRPr/>
            </a:pPr>
            <a:r>
              <a:rPr lang="ru-RU" sz="1600" b="1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Льготный лизинг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(через региональные лизинговые компании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srgbClr val="22548B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9040" y="3982824"/>
            <a:ext cx="44795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defRPr/>
            </a:pPr>
            <a:r>
              <a:rPr lang="ru-RU" sz="1600" b="1" dirty="0">
                <a:solidFill>
                  <a:srgbClr val="22548B"/>
                </a:solidFill>
                <a:latin typeface="Arial Narrow" panose="020B0606020202030204" pitchFamily="34" charset="0"/>
              </a:rPr>
              <a:t>Бизнес-Навигатора МСП</a:t>
            </a:r>
            <a:r>
              <a:rPr lang="ru-RU" sz="1400" b="1" dirty="0">
                <a:solidFill>
                  <a:srgbClr val="22548B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информационный ресурс по 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мерам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поддержки </a:t>
            </a:r>
            <a:r>
              <a:rPr lang="ru-RU" sz="1400" dirty="0" err="1">
                <a:solidFill>
                  <a:srgbClr val="22548B"/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2"/>
              </a:rPr>
              <a:t>AGRO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  <a:hlinkClick r:id="rId12"/>
              </a:rPr>
              <a:t>-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2"/>
              </a:rPr>
              <a:t>COOP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  <a:hlinkClick r:id="rId12"/>
              </a:rPr>
              <a:t>.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2"/>
              </a:rPr>
              <a:t>RU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каталог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сельхозпродукции 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3"/>
              </a:rPr>
              <a:t>RUFERMA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  <a:hlinkClick r:id="rId13"/>
              </a:rPr>
              <a:t>.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3"/>
              </a:rPr>
              <a:t>RU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08160" y="4820766"/>
            <a:ext cx="2905393" cy="19949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48305" y="4820765"/>
            <a:ext cx="2905393" cy="199490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5627" y="4820766"/>
            <a:ext cx="2905393" cy="19949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8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117695" y="5316992"/>
            <a:ext cx="8954964" cy="1415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504734" y="-27032"/>
            <a:ext cx="7265552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926" b="1" kern="0" spc="-104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Динамика вновь созданных сельхозкооперативо</a:t>
            </a:r>
            <a:r>
              <a:rPr lang="ru-RU" sz="2926" b="1" kern="0" spc="-10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в</a:t>
            </a:r>
            <a:r>
              <a:rPr lang="ru-RU" sz="2926" b="1" kern="0" spc="-104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endParaRPr lang="ru-RU" sz="2926" b="1" kern="0" spc="-104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6057919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12353" name="CorelDRAW" r:id="rId3" imgW="580320" imgH="222480" progId="">
              <p:embed/>
            </p:oleObj>
          </a:graphicData>
        </a:graphic>
      </p:graphicFrame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754" y="850681"/>
            <a:ext cx="4434681" cy="3897192"/>
            <a:chOff x="281548" y="1050568"/>
            <a:chExt cx="6976482" cy="5115745"/>
          </a:xfrm>
        </p:grpSpPr>
        <p:pic>
          <p:nvPicPr>
            <p:cNvPr id="5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48" y="3471242"/>
              <a:ext cx="6976482" cy="190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4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22623269"/>
                </p:ext>
              </p:extLst>
            </p:nvPr>
          </p:nvGraphicFramePr>
          <p:xfrm>
            <a:off x="1000028" y="1050568"/>
            <a:ext cx="5948528" cy="37865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051099" y="2593802"/>
              <a:ext cx="3837381" cy="1230034"/>
              <a:chOff x="2051099" y="2909488"/>
              <a:chExt cx="3837381" cy="1230034"/>
            </a:xfrm>
          </p:grpSpPr>
          <p:sp>
            <p:nvSpPr>
              <p:cNvPr id="12" name="Title 4"/>
              <p:cNvSpPr txBox="1">
                <a:spLocks/>
              </p:cNvSpPr>
              <p:nvPr/>
            </p:nvSpPr>
            <p:spPr bwMode="auto">
              <a:xfrm>
                <a:off x="2051099" y="2909488"/>
                <a:ext cx="3837381" cy="473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201</a:t>
                </a:r>
                <a:r>
                  <a:rPr lang="ru-RU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8 г.</a:t>
                </a:r>
                <a:endParaRPr lang="en-US" altLang="ru-RU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endParaRPr>
              </a:p>
            </p:txBody>
          </p:sp>
          <p:sp>
            <p:nvSpPr>
              <p:cNvPr id="13" name="Title 4"/>
              <p:cNvSpPr txBox="1">
                <a:spLocks/>
              </p:cNvSpPr>
              <p:nvPr/>
            </p:nvSpPr>
            <p:spPr bwMode="auto">
              <a:xfrm>
                <a:off x="2238760" y="3749090"/>
                <a:ext cx="3045868" cy="390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endParaRPr lang="en-US" altLang="ru-RU" sz="2800" b="1" dirty="0">
                  <a:latin typeface="Arial Narrow" panose="020B0606020202030204" pitchFamily="34" charset="0"/>
                  <a:ea typeface="Roboto Condensed"/>
                  <a:cs typeface="Roboto Condensed"/>
                </a:endParaRPr>
              </a:p>
            </p:txBody>
          </p:sp>
        </p:grpSp>
        <p:cxnSp>
          <p:nvCxnSpPr>
            <p:cNvPr id="9" name="Straight Connector 16"/>
            <p:cNvCxnSpPr/>
            <p:nvPr/>
          </p:nvCxnSpPr>
          <p:spPr>
            <a:xfrm>
              <a:off x="3797586" y="5353830"/>
              <a:ext cx="61272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itle 4"/>
            <p:cNvSpPr txBox="1">
              <a:spLocks/>
            </p:cNvSpPr>
            <p:nvPr/>
          </p:nvSpPr>
          <p:spPr bwMode="auto">
            <a:xfrm>
              <a:off x="1494204" y="5679281"/>
              <a:ext cx="2724991" cy="48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739</a:t>
              </a:r>
              <a:r>
                <a:rPr lang="ru-RU" altLang="ru-RU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 </a:t>
              </a:r>
              <a:r>
                <a:rPr lang="ru-RU" altLang="ru-RU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СХК</a:t>
              </a:r>
              <a:r>
                <a:rPr lang="ru-RU" altLang="ru-RU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 </a:t>
              </a:r>
              <a:endParaRPr lang="en-US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endParaRPr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4533055" y="965804"/>
            <a:ext cx="5544992" cy="6012299"/>
            <a:chOff x="4484599" y="1068620"/>
            <a:chExt cx="8392719" cy="8479221"/>
          </a:xfrm>
        </p:grpSpPr>
        <p:pic>
          <p:nvPicPr>
            <p:cNvPr id="15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740" y="3566870"/>
              <a:ext cx="6976482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199723786"/>
                </p:ext>
              </p:extLst>
            </p:nvPr>
          </p:nvGraphicFramePr>
          <p:xfrm>
            <a:off x="4484599" y="1068620"/>
            <a:ext cx="6467761" cy="44817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6468987" y="2525800"/>
              <a:ext cx="6408331" cy="7022041"/>
              <a:chOff x="2241700" y="2841486"/>
              <a:chExt cx="6408331" cy="7022041"/>
            </a:xfrm>
          </p:grpSpPr>
          <p:sp>
            <p:nvSpPr>
              <p:cNvPr id="22" name="Title 4"/>
              <p:cNvSpPr txBox="1">
                <a:spLocks/>
              </p:cNvSpPr>
              <p:nvPr/>
            </p:nvSpPr>
            <p:spPr bwMode="auto">
              <a:xfrm>
                <a:off x="2464550" y="2841486"/>
                <a:ext cx="3045868" cy="473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201</a:t>
                </a:r>
                <a:r>
                  <a:rPr lang="ru-RU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9 г.</a:t>
                </a:r>
                <a:endParaRPr lang="en-US" altLang="ru-RU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endParaRPr>
              </a:p>
            </p:txBody>
          </p:sp>
          <p:sp>
            <p:nvSpPr>
              <p:cNvPr id="23" name="Title 4"/>
              <p:cNvSpPr txBox="1">
                <a:spLocks/>
              </p:cNvSpPr>
              <p:nvPr/>
            </p:nvSpPr>
            <p:spPr bwMode="auto">
              <a:xfrm>
                <a:off x="2241700" y="9473095"/>
                <a:ext cx="6408331" cy="390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i="1" baseline="30000" dirty="0">
                    <a:latin typeface="Arial Narrow" panose="020B0606020202030204" pitchFamily="34" charset="0"/>
                    <a:ea typeface="Roboto Condensed"/>
                    <a:cs typeface="Roboto Condensed"/>
                  </a:rPr>
                  <a:t>п</a:t>
                </a:r>
                <a:r>
                  <a:rPr lang="ru-RU" altLang="ru-RU" sz="1600" i="1" baseline="30000" dirty="0" smtClean="0">
                    <a:latin typeface="Arial Narrow" panose="020B0606020202030204" pitchFamily="34" charset="0"/>
                    <a:ea typeface="Roboto Condensed"/>
                    <a:cs typeface="Roboto Condensed"/>
                  </a:rPr>
                  <a:t>о состоянию на 01.10.2019</a:t>
                </a:r>
                <a:endParaRPr lang="en-US" altLang="ru-RU" sz="1600" i="1" dirty="0">
                  <a:latin typeface="Arial Narrow" panose="020B0606020202030204" pitchFamily="34" charset="0"/>
                  <a:ea typeface="Roboto Condensed"/>
                  <a:cs typeface="Roboto Condensed"/>
                </a:endParaRPr>
              </a:p>
            </p:txBody>
          </p:sp>
        </p:grpSp>
        <p:cxnSp>
          <p:nvCxnSpPr>
            <p:cNvPr id="19" name="Straight Connector 19"/>
            <p:cNvCxnSpPr/>
            <p:nvPr/>
          </p:nvCxnSpPr>
          <p:spPr>
            <a:xfrm>
              <a:off x="7671732" y="5594010"/>
              <a:ext cx="61272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2501418" y="4287951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666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51"/>
          <p:cNvSpPr txBox="1">
            <a:spLocks noChangeArrowheads="1"/>
          </p:cNvSpPr>
          <p:nvPr/>
        </p:nvSpPr>
        <p:spPr bwMode="auto">
          <a:xfrm>
            <a:off x="2644281" y="4759439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73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3103081" y="4376851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3097226" y="4865007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30" name="TextBox 55"/>
          <p:cNvSpPr txBox="1">
            <a:spLocks noChangeArrowheads="1"/>
          </p:cNvSpPr>
          <p:nvPr/>
        </p:nvSpPr>
        <p:spPr bwMode="auto">
          <a:xfrm>
            <a:off x="6920555" y="4304084"/>
            <a:ext cx="1695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709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56"/>
          <p:cNvSpPr txBox="1">
            <a:spLocks noChangeArrowheads="1"/>
          </p:cNvSpPr>
          <p:nvPr/>
        </p:nvSpPr>
        <p:spPr bwMode="auto">
          <a:xfrm>
            <a:off x="7125874" y="4795934"/>
            <a:ext cx="1693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51</a:t>
            </a:r>
            <a:endParaRPr lang="ru-RU" altLang="ru-RU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7534918" y="4402144"/>
            <a:ext cx="937631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33" name="TextBox 32">
            <a:extLst>
              <a:ext uri="{FF2B5EF4-FFF2-40B4-BE49-F238E27FC236}"/>
            </a:extLst>
          </p:cNvPr>
          <p:cNvSpPr txBox="1"/>
          <p:nvPr/>
        </p:nvSpPr>
        <p:spPr>
          <a:xfrm>
            <a:off x="7552174" y="4904631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 bwMode="auto">
          <a:xfrm>
            <a:off x="5142605" y="4394299"/>
            <a:ext cx="1886506" cy="4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760 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СХК </a:t>
            </a:r>
            <a:endParaRPr lang="en-US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Playfair Display Black"/>
              <a:cs typeface="Playfair Display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1893" y="3797738"/>
            <a:ext cx="416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Российская Федерация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1510" y="5309152"/>
            <a:ext cx="367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Волгоградская область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itle 4"/>
          <p:cNvSpPr txBox="1">
            <a:spLocks/>
          </p:cNvSpPr>
          <p:nvPr/>
        </p:nvSpPr>
        <p:spPr bwMode="auto">
          <a:xfrm>
            <a:off x="795568" y="5854742"/>
            <a:ext cx="1732172" cy="37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9</a:t>
            </a:r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СХК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 </a:t>
            </a:r>
            <a:endParaRPr lang="en-US" alt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Playfair Display Black"/>
              <a:cs typeface="Playfair Display Black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2619935" y="5795300"/>
            <a:ext cx="585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51"/>
          <p:cNvSpPr txBox="1">
            <a:spLocks noChangeArrowheads="1"/>
          </p:cNvSpPr>
          <p:nvPr/>
        </p:nvSpPr>
        <p:spPr bwMode="auto">
          <a:xfrm>
            <a:off x="2635249" y="6232562"/>
            <a:ext cx="1695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/>
            </a:extLst>
          </p:cNvPr>
          <p:cNvSpPr txBox="1"/>
          <p:nvPr/>
        </p:nvSpPr>
        <p:spPr>
          <a:xfrm>
            <a:off x="3061757" y="5892651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52" name="TextBox 51">
            <a:extLst>
              <a:ext uri="{FF2B5EF4-FFF2-40B4-BE49-F238E27FC236}"/>
            </a:extLst>
          </p:cNvPr>
          <p:cNvSpPr txBox="1"/>
          <p:nvPr/>
        </p:nvSpPr>
        <p:spPr>
          <a:xfrm>
            <a:off x="3088194" y="6338130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53" name="TextBox 55"/>
          <p:cNvSpPr txBox="1">
            <a:spLocks noChangeArrowheads="1"/>
          </p:cNvSpPr>
          <p:nvPr/>
        </p:nvSpPr>
        <p:spPr bwMode="auto">
          <a:xfrm>
            <a:off x="7083210" y="5750283"/>
            <a:ext cx="468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r>
              <a:rPr lang="en-US" alt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6"/>
          <p:cNvSpPr txBox="1">
            <a:spLocks noChangeArrowheads="1"/>
          </p:cNvSpPr>
          <p:nvPr/>
        </p:nvSpPr>
        <p:spPr bwMode="auto">
          <a:xfrm>
            <a:off x="7125874" y="6219431"/>
            <a:ext cx="1693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/>
            </a:extLst>
          </p:cNvPr>
          <p:cNvSpPr txBox="1"/>
          <p:nvPr/>
        </p:nvSpPr>
        <p:spPr>
          <a:xfrm>
            <a:off x="7534918" y="5825641"/>
            <a:ext cx="937631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56" name="TextBox 55">
            <a:extLst>
              <a:ext uri="{FF2B5EF4-FFF2-40B4-BE49-F238E27FC236}"/>
            </a:extLst>
          </p:cNvPr>
          <p:cNvSpPr txBox="1"/>
          <p:nvPr/>
        </p:nvSpPr>
        <p:spPr>
          <a:xfrm>
            <a:off x="7534918" y="6325310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57" name="Title 4"/>
          <p:cNvSpPr txBox="1">
            <a:spLocks/>
          </p:cNvSpPr>
          <p:nvPr/>
        </p:nvSpPr>
        <p:spPr bwMode="auto">
          <a:xfrm>
            <a:off x="5142605" y="5884723"/>
            <a:ext cx="1886506" cy="4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1</a:t>
            </a:r>
            <a:r>
              <a:rPr lang="en-US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2</a:t>
            </a:r>
            <a:r>
              <a:rPr lang="ru-RU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СХК </a:t>
            </a:r>
            <a:endParaRPr lang="en-US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Playfair Display Black"/>
              <a:cs typeface="Playfair Display Blac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695" y="3830676"/>
            <a:ext cx="8954964" cy="1434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1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446" y="107097"/>
            <a:ext cx="6333565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926" b="1" kern="0" spc="-10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Результаты финансовой поддержки </a:t>
            </a:r>
          </a:p>
          <a:p>
            <a:pPr lvl="1" algn="r">
              <a:defRPr/>
            </a:pPr>
            <a:r>
              <a:rPr lang="ru-RU" sz="2926" b="1" kern="0" spc="-10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сельскохозяйственной кооперации</a:t>
            </a:r>
          </a:p>
        </p:txBody>
      </p:sp>
      <p:graphicFrame>
        <p:nvGraphicFramePr>
          <p:cNvPr id="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6786018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11338" name="CorelDRAW" r:id="rId4" imgW="580320" imgH="222480" progId="">
              <p:embed/>
            </p:oleObj>
          </a:graphicData>
        </a:graphic>
      </p:graphicFrame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-59826" y="1139625"/>
            <a:ext cx="2249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200" dirty="0">
                <a:latin typeface="Arial Narrow" panose="020B0606020202030204" pitchFamily="34" charset="0"/>
              </a:rPr>
              <a:t>Финансовая поддержка СХК в рамках НГС </a:t>
            </a:r>
          </a:p>
          <a:p>
            <a:pPr algn="r"/>
            <a:r>
              <a:rPr lang="ru-RU" altLang="ru-RU" sz="1200" b="1" dirty="0">
                <a:latin typeface="Arial Narrow" panose="020B0606020202030204" pitchFamily="34" charset="0"/>
              </a:rPr>
              <a:t>АО «Корпорация «МСП»</a:t>
            </a:r>
          </a:p>
          <a:p>
            <a:pPr algn="r"/>
            <a:r>
              <a:rPr lang="ru-RU" altLang="ru-RU" sz="12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287081" y="1934180"/>
            <a:ext cx="19029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 err="1">
                <a:latin typeface="Arial Narrow" panose="020B0606020202030204" pitchFamily="34" charset="0"/>
              </a:rPr>
              <a:t>Грантовая</a:t>
            </a:r>
            <a:r>
              <a:rPr lang="ru-RU" altLang="ru-RU" sz="1400" dirty="0">
                <a:latin typeface="Arial Narrow" panose="020B0606020202030204" pitchFamily="34" charset="0"/>
              </a:rPr>
              <a:t> поддержка </a:t>
            </a:r>
            <a:r>
              <a:rPr lang="ru-RU" altLang="ru-RU" sz="1400" dirty="0" err="1">
                <a:latin typeface="Arial Narrow" panose="020B0606020202030204" pitchFamily="34" charset="0"/>
              </a:rPr>
              <a:t>СПоК</a:t>
            </a:r>
            <a:r>
              <a:rPr lang="ru-RU" altLang="ru-RU" sz="1400" dirty="0">
                <a:latin typeface="Arial Narrow" panose="020B0606020202030204" pitchFamily="34" charset="0"/>
              </a:rPr>
              <a:t> на развитие МТБ </a:t>
            </a:r>
            <a:r>
              <a:rPr lang="ru-RU" altLang="ru-RU" sz="1400" b="1" dirty="0">
                <a:latin typeface="Arial Narrow" panose="020B0606020202030204" pitchFamily="34" charset="0"/>
              </a:rPr>
              <a:t>Минсельхоза России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265309" y="2851523"/>
            <a:ext cx="19246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Программа развития </a:t>
            </a:r>
            <a:r>
              <a:rPr lang="ru-RU" altLang="ru-RU" sz="1400" dirty="0" err="1">
                <a:latin typeface="Arial Narrow" panose="020B0606020202030204" pitchFamily="34" charset="0"/>
              </a:rPr>
              <a:t>сельхозкооперации</a:t>
            </a:r>
            <a:r>
              <a:rPr lang="ru-RU" altLang="ru-RU" sz="1400" dirty="0">
                <a:latin typeface="Arial Narrow" panose="020B0606020202030204" pitchFamily="34" charset="0"/>
              </a:rPr>
              <a:t>, </a:t>
            </a:r>
          </a:p>
          <a:p>
            <a:pPr algn="r"/>
            <a:r>
              <a:rPr lang="ru-RU" altLang="ru-RU" sz="1400" b="1" dirty="0">
                <a:latin typeface="Arial Narrow" panose="020B0606020202030204" pitchFamily="34" charset="0"/>
              </a:rPr>
              <a:t>АО «</a:t>
            </a:r>
            <a:r>
              <a:rPr lang="ru-RU" altLang="ru-RU" sz="1400" b="1" dirty="0" err="1">
                <a:latin typeface="Arial Narrow" panose="020B0606020202030204" pitchFamily="34" charset="0"/>
              </a:rPr>
              <a:t>Росагролизинг</a:t>
            </a:r>
            <a:r>
              <a:rPr lang="ru-RU" altLang="ru-RU" sz="1400" b="1" dirty="0">
                <a:latin typeface="Arial Narrow" panose="020B0606020202030204" pitchFamily="34" charset="0"/>
              </a:rPr>
              <a:t>»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384686" y="3809656"/>
            <a:ext cx="18053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Финансовая поддержка</a:t>
            </a:r>
          </a:p>
          <a:p>
            <a:pPr algn="r"/>
            <a:r>
              <a:rPr lang="ru-RU" altLang="ru-RU" sz="1400" b="1" dirty="0">
                <a:latin typeface="Arial Narrow" panose="020B0606020202030204" pitchFamily="34" charset="0"/>
              </a:rPr>
              <a:t>АО «</a:t>
            </a:r>
            <a:r>
              <a:rPr lang="ru-RU" altLang="ru-RU" sz="1400" b="1" dirty="0" err="1">
                <a:latin typeface="Arial Narrow" panose="020B0606020202030204" pitchFamily="34" charset="0"/>
              </a:rPr>
              <a:t>Россельхозбанк</a:t>
            </a:r>
            <a:r>
              <a:rPr lang="ru-RU" altLang="ru-RU" sz="1400" b="1" dirty="0">
                <a:latin typeface="Arial Narrow" panose="020B0606020202030204" pitchFamily="34" charset="0"/>
              </a:rPr>
              <a:t>»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318962" y="4716106"/>
            <a:ext cx="1871025" cy="7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Финансовая поддержка</a:t>
            </a:r>
          </a:p>
          <a:p>
            <a:pPr algn="r"/>
            <a:r>
              <a:rPr lang="ru-RU" altLang="ru-RU" sz="1400" b="1" dirty="0">
                <a:latin typeface="Arial Narrow" panose="020B0606020202030204" pitchFamily="34" charset="0"/>
              </a:rPr>
              <a:t>ПАО Сбербанк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10" name="Прямоугольник 122"/>
          <p:cNvSpPr>
            <a:spLocks noChangeArrowheads="1"/>
          </p:cNvSpPr>
          <p:nvPr/>
        </p:nvSpPr>
        <p:spPr bwMode="auto">
          <a:xfrm>
            <a:off x="2191170" y="1645888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рямоугольник 123"/>
          <p:cNvSpPr>
            <a:spLocks noChangeArrowheads="1"/>
          </p:cNvSpPr>
          <p:nvPr/>
        </p:nvSpPr>
        <p:spPr bwMode="auto">
          <a:xfrm>
            <a:off x="2189986" y="1405250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24"/>
          <p:cNvSpPr>
            <a:spLocks noChangeArrowheads="1"/>
          </p:cNvSpPr>
          <p:nvPr/>
        </p:nvSpPr>
        <p:spPr bwMode="auto">
          <a:xfrm>
            <a:off x="2191170" y="1200542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5718362"/>
              </p:ext>
            </p:extLst>
          </p:nvPr>
        </p:nvGraphicFramePr>
        <p:xfrm>
          <a:off x="3079478" y="916092"/>
          <a:ext cx="5686082" cy="466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 107"/>
          <p:cNvSpPr>
            <a:spLocks noChangeArrowheads="1"/>
          </p:cNvSpPr>
          <p:nvPr/>
        </p:nvSpPr>
        <p:spPr bwMode="auto">
          <a:xfrm>
            <a:off x="144185" y="5500376"/>
            <a:ext cx="2045802" cy="5988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097" dirty="0">
                <a:latin typeface="Arial Narrow" panose="020B0606020202030204" pitchFamily="34" charset="0"/>
              </a:rPr>
              <a:t>Прочие банки в рамках льготного кредитования Минсельхоза России</a:t>
            </a:r>
          </a:p>
        </p:txBody>
      </p:sp>
      <p:sp>
        <p:nvSpPr>
          <p:cNvPr id="27" name="Прямоугольник 123"/>
          <p:cNvSpPr>
            <a:spLocks noChangeArrowheads="1"/>
          </p:cNvSpPr>
          <p:nvPr/>
        </p:nvSpPr>
        <p:spPr bwMode="auto">
          <a:xfrm>
            <a:off x="2381446" y="5713839"/>
            <a:ext cx="675185" cy="2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09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097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Прямоугольник 124"/>
          <p:cNvSpPr>
            <a:spLocks noChangeArrowheads="1"/>
          </p:cNvSpPr>
          <p:nvPr/>
        </p:nvSpPr>
        <p:spPr bwMode="auto">
          <a:xfrm>
            <a:off x="2384349" y="5539660"/>
            <a:ext cx="675185" cy="2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09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097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34971" y="5512793"/>
            <a:ext cx="1274708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8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1,5 </a:t>
            </a:r>
            <a:r>
              <a:rPr lang="ru-RU" sz="128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млрд рублей</a:t>
            </a:r>
            <a:endParaRPr lang="ru-RU" sz="128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39975" y="5684774"/>
            <a:ext cx="1311578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8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2,9 млрд рублей </a:t>
            </a:r>
            <a:endParaRPr lang="ru-RU" sz="1280" dirty="0"/>
          </a:p>
        </p:txBody>
      </p:sp>
      <p:sp>
        <p:nvSpPr>
          <p:cNvPr id="32" name="Прямоугольник 5"/>
          <p:cNvSpPr>
            <a:spLocks noChangeArrowheads="1"/>
          </p:cNvSpPr>
          <p:nvPr/>
        </p:nvSpPr>
        <p:spPr bwMode="auto">
          <a:xfrm>
            <a:off x="5612856" y="1184223"/>
            <a:ext cx="35413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Arial Narrow" panose="020B0606020202030204" pitchFamily="34" charset="0"/>
              </a:rPr>
              <a:t>Количество </a:t>
            </a:r>
            <a:r>
              <a:rPr lang="ru-RU" altLang="ru-RU" b="1" dirty="0" err="1">
                <a:latin typeface="Arial Narrow" panose="020B0606020202030204" pitchFamily="34" charset="0"/>
              </a:rPr>
              <a:t>СПоК</a:t>
            </a:r>
            <a:r>
              <a:rPr lang="ru-RU" altLang="ru-RU" b="1" dirty="0">
                <a:latin typeface="Arial Narrow" panose="020B0606020202030204" pitchFamily="34" charset="0"/>
              </a:rPr>
              <a:t>/СПК, </a:t>
            </a:r>
          </a:p>
          <a:p>
            <a:pPr algn="ctr"/>
            <a:r>
              <a:rPr lang="ru-RU" altLang="ru-RU" b="1" dirty="0">
                <a:latin typeface="Arial Narrow" panose="020B0606020202030204" pitchFamily="34" charset="0"/>
              </a:rPr>
              <a:t>получивших фин. поддержку в 2019 </a:t>
            </a:r>
            <a:r>
              <a:rPr lang="ru-RU" altLang="ru-RU" b="1" dirty="0" smtClean="0">
                <a:latin typeface="Arial Narrow" panose="020B0606020202030204" pitchFamily="34" charset="0"/>
              </a:rPr>
              <a:t>году</a:t>
            </a:r>
            <a:endParaRPr lang="ru-RU" altLang="ru-RU" b="1" dirty="0"/>
          </a:p>
        </p:txBody>
      </p:sp>
      <p:sp>
        <p:nvSpPr>
          <p:cNvPr id="33" name="Прямоугольник 123"/>
          <p:cNvSpPr>
            <a:spLocks noChangeArrowheads="1"/>
          </p:cNvSpPr>
          <p:nvPr/>
        </p:nvSpPr>
        <p:spPr bwMode="auto">
          <a:xfrm>
            <a:off x="7195967" y="2108695"/>
            <a:ext cx="1058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153 </a:t>
            </a:r>
            <a:r>
              <a:rPr lang="ru-RU" altLang="ru-RU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СПоК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23545" y="2384478"/>
            <a:ext cx="841897" cy="3174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46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910  </a:t>
            </a:r>
            <a:r>
              <a:rPr lang="ru-RU" altLang="ru-RU" sz="146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СПК</a:t>
            </a:r>
            <a:endParaRPr lang="ru-RU" sz="1463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Рисунок 18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463" y="2080081"/>
            <a:ext cx="566082" cy="56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ject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049042" y="5829429"/>
            <a:ext cx="3535377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4288" indent="441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5338"/>
              </a:lnSpc>
              <a:defRPr/>
            </a:pPr>
            <a:r>
              <a:rPr lang="ru-RU" altLang="ru-RU" sz="4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38,5</a:t>
            </a:r>
            <a:endParaRPr lang="ru-RU" altLang="ru-RU" sz="4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7" name="object 7"/>
          <p:cNvSpPr txBox="1">
            <a:spLocks noChangeArrowheads="1"/>
          </p:cNvSpPr>
          <p:nvPr/>
        </p:nvSpPr>
        <p:spPr bwMode="auto">
          <a:xfrm>
            <a:off x="6896504" y="6097939"/>
            <a:ext cx="2735292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4288" indent="441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5338"/>
              </a:lnSpc>
            </a:pPr>
            <a:r>
              <a:rPr lang="ru-RU" altLang="ru-RU" sz="1600" i="1" dirty="0">
                <a:solidFill>
                  <a:srgbClr val="C00000"/>
                </a:solidFill>
              </a:rPr>
              <a:t>млрд рублей</a:t>
            </a:r>
            <a:endParaRPr lang="ru-RU" altLang="ru-RU" sz="2000" i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57956" y="6085437"/>
            <a:ext cx="303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Arial Narrow" panose="020B0606020202030204" pitchFamily="34" charset="0"/>
              </a:rPr>
              <a:t>ИТОГО за 2018-2019 гг.</a:t>
            </a:r>
            <a:endParaRPr lang="ru-RU" sz="2400" dirty="0"/>
          </a:p>
        </p:txBody>
      </p:sp>
      <p:sp>
        <p:nvSpPr>
          <p:cNvPr id="39" name="Прямоугольник 122"/>
          <p:cNvSpPr>
            <a:spLocks noChangeArrowheads="1"/>
          </p:cNvSpPr>
          <p:nvPr/>
        </p:nvSpPr>
        <p:spPr bwMode="auto">
          <a:xfrm>
            <a:off x="2177561" y="2520860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Прямоугольник 123"/>
          <p:cNvSpPr>
            <a:spLocks noChangeArrowheads="1"/>
          </p:cNvSpPr>
          <p:nvPr/>
        </p:nvSpPr>
        <p:spPr bwMode="auto">
          <a:xfrm>
            <a:off x="2189986" y="2279108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Прямоугольник 124"/>
          <p:cNvSpPr>
            <a:spLocks noChangeArrowheads="1"/>
          </p:cNvSpPr>
          <p:nvPr/>
        </p:nvSpPr>
        <p:spPr bwMode="auto">
          <a:xfrm>
            <a:off x="2191170" y="2074400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Прямоугольник 122"/>
          <p:cNvSpPr>
            <a:spLocks noChangeArrowheads="1"/>
          </p:cNvSpPr>
          <p:nvPr/>
        </p:nvSpPr>
        <p:spPr bwMode="auto">
          <a:xfrm>
            <a:off x="2178861" y="3414774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Прямоугольник 123"/>
          <p:cNvSpPr>
            <a:spLocks noChangeArrowheads="1"/>
          </p:cNvSpPr>
          <p:nvPr/>
        </p:nvSpPr>
        <p:spPr bwMode="auto">
          <a:xfrm>
            <a:off x="2191286" y="3173022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Прямоугольник 124"/>
          <p:cNvSpPr>
            <a:spLocks noChangeArrowheads="1"/>
          </p:cNvSpPr>
          <p:nvPr/>
        </p:nvSpPr>
        <p:spPr bwMode="auto">
          <a:xfrm>
            <a:off x="2192470" y="2968314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Прямоугольник 122"/>
          <p:cNvSpPr>
            <a:spLocks noChangeArrowheads="1"/>
          </p:cNvSpPr>
          <p:nvPr/>
        </p:nvSpPr>
        <p:spPr bwMode="auto">
          <a:xfrm>
            <a:off x="2178505" y="4299217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Прямоугольник 123"/>
          <p:cNvSpPr>
            <a:spLocks noChangeArrowheads="1"/>
          </p:cNvSpPr>
          <p:nvPr/>
        </p:nvSpPr>
        <p:spPr bwMode="auto">
          <a:xfrm>
            <a:off x="2190930" y="4057465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Прямоугольник 124"/>
          <p:cNvSpPr>
            <a:spLocks noChangeArrowheads="1"/>
          </p:cNvSpPr>
          <p:nvPr/>
        </p:nvSpPr>
        <p:spPr bwMode="auto">
          <a:xfrm>
            <a:off x="2192114" y="3852757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Прямоугольник 122"/>
          <p:cNvSpPr>
            <a:spLocks noChangeArrowheads="1"/>
          </p:cNvSpPr>
          <p:nvPr/>
        </p:nvSpPr>
        <p:spPr bwMode="auto">
          <a:xfrm>
            <a:off x="2183855" y="5202198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Прямоугольник 123"/>
          <p:cNvSpPr>
            <a:spLocks noChangeArrowheads="1"/>
          </p:cNvSpPr>
          <p:nvPr/>
        </p:nvSpPr>
        <p:spPr bwMode="auto">
          <a:xfrm>
            <a:off x="2196280" y="4960446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Прямоугольник 124"/>
          <p:cNvSpPr>
            <a:spLocks noChangeArrowheads="1"/>
          </p:cNvSpPr>
          <p:nvPr/>
        </p:nvSpPr>
        <p:spPr bwMode="auto">
          <a:xfrm>
            <a:off x="2197464" y="4755738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Прямоугольник 107"/>
          <p:cNvSpPr>
            <a:spLocks noChangeArrowheads="1"/>
          </p:cNvSpPr>
          <p:nvPr/>
        </p:nvSpPr>
        <p:spPr bwMode="auto">
          <a:xfrm>
            <a:off x="4032381" y="6475438"/>
            <a:ext cx="2045802" cy="261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097" dirty="0" smtClean="0">
                <a:latin typeface="Arial Narrow" panose="020B0606020202030204" pitchFamily="34" charset="0"/>
              </a:rPr>
              <a:t>По итогам</a:t>
            </a:r>
            <a:r>
              <a:rPr lang="en-US" altLang="ru-RU" sz="1097" dirty="0" smtClean="0">
                <a:latin typeface="Arial Narrow" panose="020B0606020202030204" pitchFamily="34" charset="0"/>
              </a:rPr>
              <a:t> III</a:t>
            </a:r>
            <a:r>
              <a:rPr lang="ru-RU" altLang="ru-RU" sz="1097" dirty="0" smtClean="0">
                <a:latin typeface="Arial Narrow" panose="020B0606020202030204" pitchFamily="34" charset="0"/>
              </a:rPr>
              <a:t> квартала 2019 года </a:t>
            </a:r>
            <a:r>
              <a:rPr lang="en-US" altLang="ru-RU" sz="1097" dirty="0" smtClean="0">
                <a:latin typeface="Arial Narrow" panose="020B0606020202030204" pitchFamily="34" charset="0"/>
              </a:rPr>
              <a:t> </a:t>
            </a:r>
            <a:r>
              <a:rPr lang="ru-RU" altLang="ru-RU" sz="1097" dirty="0" smtClean="0">
                <a:latin typeface="Arial Narrow" panose="020B0606020202030204" pitchFamily="34" charset="0"/>
              </a:rPr>
              <a:t>  </a:t>
            </a:r>
            <a:endParaRPr lang="ru-RU" altLang="ru-RU" sz="1097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8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01960" y="6072310"/>
            <a:ext cx="2057507" cy="33408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144" indent="-207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9452" indent="-1658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1233" indent="-1658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93014" indent="-1658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4795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56576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88357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20138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7B1929-B79B-46C6-A50A-BF66F9779658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/>
            </a:extLst>
          </p:cNvPr>
          <p:cNvSpPr/>
          <p:nvPr/>
        </p:nvSpPr>
        <p:spPr>
          <a:xfrm>
            <a:off x="10580" y="6498271"/>
            <a:ext cx="9143580" cy="365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29"/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857315" y="6566239"/>
            <a:ext cx="772890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61" dirty="0">
                <a:latin typeface="Arial Narrow" panose="020B0606020202030204" pitchFamily="34" charset="0"/>
              </a:rPr>
              <a:t>Пошаговая инструкция находится на сайте </a:t>
            </a:r>
            <a:r>
              <a:rPr lang="en-US" altLang="ru-RU" sz="1161" b="1" dirty="0">
                <a:solidFill>
                  <a:srgbClr val="C00000"/>
                </a:solidFill>
                <a:latin typeface="Arial Narrow" panose="020B0606020202030204" pitchFamily="34" charset="0"/>
              </a:rPr>
              <a:t>agro-coop.ru</a:t>
            </a:r>
            <a:r>
              <a:rPr lang="ru-RU" altLang="ru-RU" sz="1161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161" dirty="0">
                <a:latin typeface="Arial Narrow" panose="020B0606020202030204" pitchFamily="34" charset="0"/>
              </a:rPr>
              <a:t>в разделе «Расширение сбыта продукции»</a:t>
            </a:r>
            <a:endParaRPr lang="ru-RU" altLang="ru-RU" sz="1161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750" y="6486132"/>
            <a:ext cx="335890" cy="335890"/>
          </a:xfrm>
          <a:prstGeom prst="rect">
            <a:avLst/>
          </a:prstGeom>
        </p:spPr>
      </p:pic>
      <p:sp>
        <p:nvSpPr>
          <p:cNvPr id="65" name="Прямоугольник 64">
            <a:extLst/>
          </p:cNvPr>
          <p:cNvSpPr/>
          <p:nvPr/>
        </p:nvSpPr>
        <p:spPr>
          <a:xfrm>
            <a:off x="177622" y="4696798"/>
            <a:ext cx="1959585" cy="9941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Определение потребности </a:t>
            </a:r>
            <a:r>
              <a:rPr lang="ru-RU" sz="1600" b="1" dirty="0" smtClean="0"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latin typeface="Arial Narrow" panose="020B0606020202030204" pitchFamily="34" charset="0"/>
              </a:rPr>
              <a:t>сельскохозяйственной продукции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>
            <a:extLst/>
          </p:cNvPr>
          <p:cNvSpPr/>
          <p:nvPr/>
        </p:nvSpPr>
        <p:spPr>
          <a:xfrm>
            <a:off x="2256441" y="4699544"/>
            <a:ext cx="2262566" cy="525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Получение </a:t>
            </a:r>
            <a:r>
              <a:rPr lang="ru-RU" sz="1600" b="1" dirty="0" smtClean="0">
                <a:latin typeface="Arial Narrow" panose="020B0606020202030204" pitchFamily="34" charset="0"/>
              </a:rPr>
              <a:t>информации </a:t>
            </a:r>
            <a:r>
              <a:rPr lang="ru-RU" sz="1600" b="1" dirty="0">
                <a:latin typeface="Arial Narrow" panose="020B0606020202030204" pitchFamily="34" charset="0"/>
              </a:rPr>
              <a:t>от СХК, </a:t>
            </a:r>
            <a:r>
              <a:rPr lang="ru-RU" sz="1600" b="1" dirty="0" smtClean="0">
                <a:latin typeface="Arial Narrow" panose="020B0606020202030204" pitchFamily="34" charset="0"/>
              </a:rPr>
              <a:t>КФХ заинтересованных </a:t>
            </a:r>
            <a:r>
              <a:rPr lang="ru-RU" sz="1600" b="1" dirty="0">
                <a:latin typeface="Arial Narrow" panose="020B0606020202030204" pitchFamily="34" charset="0"/>
              </a:rPr>
              <a:t>в поставках </a:t>
            </a:r>
            <a:r>
              <a:rPr lang="ru-RU" sz="1600" b="1" dirty="0" smtClean="0">
                <a:latin typeface="Arial Narrow" panose="020B0606020202030204" pitchFamily="34" charset="0"/>
              </a:rPr>
              <a:t>продукции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Прямоугольник 69">
            <a:extLst/>
          </p:cNvPr>
          <p:cNvSpPr/>
          <p:nvPr/>
        </p:nvSpPr>
        <p:spPr>
          <a:xfrm>
            <a:off x="6901960" y="4694600"/>
            <a:ext cx="2242040" cy="4216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rial Narrow" panose="020B0606020202030204" pitchFamily="34" charset="0"/>
              </a:rPr>
              <a:t>Проведение обучающих семинаров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АО «Корпорация «МСП»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«Как стать поставщиком федеральных розничных сетей»</a:t>
            </a:r>
          </a:p>
        </p:txBody>
      </p:sp>
      <p:sp>
        <p:nvSpPr>
          <p:cNvPr id="71" name="Прямоугольник 70">
            <a:extLst/>
          </p:cNvPr>
          <p:cNvSpPr/>
          <p:nvPr/>
        </p:nvSpPr>
        <p:spPr>
          <a:xfrm>
            <a:off x="4638241" y="4700697"/>
            <a:ext cx="1959585" cy="5241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rial Narrow" panose="020B0606020202030204" pitchFamily="34" charset="0"/>
              </a:rPr>
              <a:t>Отбор поставщиков из числа субъектов МСП в сфере сельского хозяйства, предоставленных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АО «Корпорация «МСП» </a:t>
            </a:r>
          </a:p>
        </p:txBody>
      </p:sp>
      <p:sp>
        <p:nvSpPr>
          <p:cNvPr id="73" name="Стрелка вправо 72">
            <a:extLst/>
          </p:cNvPr>
          <p:cNvSpPr/>
          <p:nvPr/>
        </p:nvSpPr>
        <p:spPr>
          <a:xfrm>
            <a:off x="2256441" y="4425364"/>
            <a:ext cx="478741" cy="310171"/>
          </a:xfrm>
          <a:prstGeom prst="rightArrow">
            <a:avLst/>
          </a:prstGeom>
          <a:solidFill>
            <a:srgbClr val="2F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sp>
        <p:nvSpPr>
          <p:cNvPr id="74" name="Штриховая стрелка вправо 96">
            <a:extLst/>
          </p:cNvPr>
          <p:cNvSpPr/>
          <p:nvPr/>
        </p:nvSpPr>
        <p:spPr>
          <a:xfrm>
            <a:off x="6901960" y="4405242"/>
            <a:ext cx="480671" cy="303798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sp>
        <p:nvSpPr>
          <p:cNvPr id="81" name="Стрелка вправо 80">
            <a:extLst/>
          </p:cNvPr>
          <p:cNvSpPr/>
          <p:nvPr/>
        </p:nvSpPr>
        <p:spPr>
          <a:xfrm>
            <a:off x="177622" y="4404269"/>
            <a:ext cx="478741" cy="30592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sp>
        <p:nvSpPr>
          <p:cNvPr id="82" name="Штриховая стрелка вправо 96">
            <a:extLst/>
          </p:cNvPr>
          <p:cNvSpPr/>
          <p:nvPr/>
        </p:nvSpPr>
        <p:spPr>
          <a:xfrm>
            <a:off x="4638241" y="4374601"/>
            <a:ext cx="499977" cy="322917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pic>
        <p:nvPicPr>
          <p:cNvPr id="2766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952" y="1222307"/>
            <a:ext cx="5896036" cy="279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36318" y="1222307"/>
            <a:ext cx="2651949" cy="31819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29" b="1" dirty="0">
                <a:solidFill>
                  <a:srgbClr val="2F76B7"/>
                </a:solidFill>
                <a:latin typeface="Arial Narrow" panose="020B0606020202030204" pitchFamily="34" charset="0"/>
              </a:rPr>
              <a:t> </a:t>
            </a:r>
            <a:r>
              <a:rPr lang="ru-RU" sz="1429" b="1" dirty="0">
                <a:latin typeface="Arial Narrow" panose="020B0606020202030204" pitchFamily="34" charset="0"/>
              </a:rPr>
              <a:t>АО «Корпорация «МСП» </a:t>
            </a:r>
            <a:r>
              <a:rPr lang="ru-RU" sz="1429" dirty="0">
                <a:latin typeface="Arial Narrow" panose="020B0606020202030204" pitchFamily="34" charset="0"/>
              </a:rPr>
              <a:t>реализует совместные мероприятия, направленные на </a:t>
            </a:r>
            <a:r>
              <a:rPr lang="ru-RU" sz="1429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обеспечение доступа сельскохозяйственных кооперативов к поставкам в федеральные торговые сети</a:t>
            </a:r>
          </a:p>
          <a:p>
            <a:pPr>
              <a:defRPr/>
            </a:pPr>
            <a:endParaRPr lang="ru-RU" sz="1429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429" dirty="0">
                <a:latin typeface="Arial Narrow" panose="020B0606020202030204" pitchFamily="34" charset="0"/>
              </a:rPr>
              <a:t>в рамках заключенных соглашений о взаимодействии с </a:t>
            </a:r>
          </a:p>
          <a:p>
            <a:pPr>
              <a:defRPr/>
            </a:pPr>
            <a:endParaRPr lang="ru-RU" sz="1429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452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ООО «Х5 РИТЕЙЛ ГРУПП» </a:t>
            </a:r>
          </a:p>
          <a:p>
            <a:pPr>
              <a:defRPr/>
            </a:pPr>
            <a:endParaRPr lang="ru-RU" sz="1452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452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ООО «МЕТРО КЭШ ЭНД КЕРРИ» </a:t>
            </a:r>
          </a:p>
        </p:txBody>
      </p:sp>
      <p:graphicFrame>
        <p:nvGraphicFramePr>
          <p:cNvPr id="18" name="Объект 7"/>
          <p:cNvGraphicFramePr>
            <a:graphicFrameLocks noChangeAspect="1"/>
          </p:cNvGraphicFramePr>
          <p:nvPr>
            <p:extLst/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33826" name="CorelDRAW" r:id="rId5" imgW="580320" imgH="222480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57315" y="-106893"/>
            <a:ext cx="5915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Меры поддержки организации сбыта</a:t>
            </a:r>
          </a:p>
          <a:p>
            <a:pPr algn="r">
              <a:defRPr/>
            </a:pPr>
            <a:r>
              <a:rPr lang="ru-RU" sz="28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продукции сельхозкооперативов и фермеров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3584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75695" y="41522"/>
            <a:ext cx="6785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0" algn="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Онлайн-каталог продукции </a:t>
            </a:r>
          </a:p>
          <a:p>
            <a:pPr marL="17900" algn="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сельскохозяйственных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кооперативов </a:t>
            </a:r>
          </a:p>
        </p:txBody>
      </p:sp>
      <p:graphicFrame>
        <p:nvGraphicFramePr>
          <p:cNvPr id="1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3466361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20539" name="CorelDRAW" r:id="rId3" imgW="580320" imgH="222480" progId="">
              <p:embed/>
            </p:oleObj>
          </a:graphicData>
        </a:graphic>
      </p:graphicFrame>
      <p:sp>
        <p:nvSpPr>
          <p:cNvPr id="20" name="object 19">
            <a:extLst>
              <a:ext uri="{FF2B5EF4-FFF2-40B4-BE49-F238E27FC236}"/>
            </a:extLst>
          </p:cNvPr>
          <p:cNvSpPr/>
          <p:nvPr/>
        </p:nvSpPr>
        <p:spPr>
          <a:xfrm>
            <a:off x="94129" y="1259966"/>
            <a:ext cx="4935071" cy="1020689"/>
          </a:xfrm>
          <a:custGeom>
            <a:avLst/>
            <a:gdLst/>
            <a:ahLst/>
            <a:cxnLst/>
            <a:rect l="l" t="t" r="r" b="b"/>
            <a:pathLst>
              <a:path w="10692130" h="474345">
                <a:moveTo>
                  <a:pt x="10692003" y="0"/>
                </a:moveTo>
                <a:lnTo>
                  <a:pt x="0" y="0"/>
                </a:lnTo>
                <a:lnTo>
                  <a:pt x="0" y="474129"/>
                </a:lnTo>
                <a:lnTo>
                  <a:pt x="10692003" y="474129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sz="1429" spc="-72">
              <a:latin typeface="+mj-lt"/>
            </a:endParaRPr>
          </a:p>
        </p:txBody>
      </p:sp>
      <p:pic>
        <p:nvPicPr>
          <p:cNvPr id="21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2510" y="1531274"/>
            <a:ext cx="3941650" cy="10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31" r="6431"/>
          <a:stretch>
            <a:fillRect/>
          </a:stretch>
        </p:blipFill>
        <p:spPr>
          <a:xfrm>
            <a:off x="5212510" y="2596203"/>
            <a:ext cx="3937748" cy="2809516"/>
          </a:xfrm>
        </p:spPr>
      </p:pic>
      <p:sp>
        <p:nvSpPr>
          <p:cNvPr id="24" name="Прямоугольник 4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2368928"/>
            <a:ext cx="3057113" cy="89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221 </a:t>
            </a:r>
          </a:p>
          <a:p>
            <a:pPr>
              <a:defRPr/>
            </a:pP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самостоятельно созданных СХК и КФХ сайтов в каталоге</a:t>
            </a:r>
          </a:p>
        </p:txBody>
      </p:sp>
      <p:sp>
        <p:nvSpPr>
          <p:cNvPr id="25" name="Прямоугольник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3273363"/>
            <a:ext cx="3160698" cy="6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</a:rPr>
              <a:t>3 438 </a:t>
            </a:r>
          </a:p>
          <a:p>
            <a:pPr>
              <a:defRPr/>
            </a:pP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МАГАЗИНОВ Центросоюза РФ</a:t>
            </a:r>
            <a:endParaRPr lang="ru-RU" altLang="ru-RU" sz="1452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3946496"/>
            <a:ext cx="3840895" cy="6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</a:rPr>
              <a:t>8 715 </a:t>
            </a:r>
          </a:p>
          <a:p>
            <a:pPr>
              <a:defRPr/>
            </a:pP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ЯРМАРОК </a:t>
            </a: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с/х продукции размещено на карте</a:t>
            </a:r>
          </a:p>
        </p:txBody>
      </p:sp>
      <p:sp>
        <p:nvSpPr>
          <p:cNvPr id="27" name="Прямоугольник 7"/>
          <p:cNvSpPr>
            <a:spLocks noChangeArrowheads="1"/>
          </p:cNvSpPr>
          <p:nvPr/>
        </p:nvSpPr>
        <p:spPr bwMode="auto">
          <a:xfrm>
            <a:off x="-75695" y="1208755"/>
            <a:ext cx="5104896" cy="62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Зарегистрированные и воспользовавшиеся </a:t>
            </a:r>
            <a:r>
              <a:rPr lang="ru-RU" altLang="ru-RU" sz="1741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сервисами Портала </a:t>
            </a:r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Бизнес-навигатора МСП </a:t>
            </a:r>
          </a:p>
        </p:txBody>
      </p:sp>
      <p:sp>
        <p:nvSpPr>
          <p:cNvPr id="28" name="Прямоугольник 47"/>
          <p:cNvSpPr>
            <a:spLocks noChangeArrowheads="1"/>
          </p:cNvSpPr>
          <p:nvPr/>
        </p:nvSpPr>
        <p:spPr bwMode="auto">
          <a:xfrm>
            <a:off x="3339338" y="1770310"/>
            <a:ext cx="1232661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22" b="1" dirty="0">
                <a:solidFill>
                  <a:schemeClr val="bg1"/>
                </a:solidFill>
                <a:latin typeface="Arial Narrow" panose="020B0606020202030204" pitchFamily="34" charset="0"/>
              </a:rPr>
              <a:t>479</a:t>
            </a:r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 КФХ</a:t>
            </a:r>
          </a:p>
        </p:txBody>
      </p:sp>
      <p:sp>
        <p:nvSpPr>
          <p:cNvPr id="29" name="Прямоугольник 48"/>
          <p:cNvSpPr>
            <a:spLocks noChangeArrowheads="1"/>
          </p:cNvSpPr>
          <p:nvPr/>
        </p:nvSpPr>
        <p:spPr bwMode="auto">
          <a:xfrm>
            <a:off x="574466" y="1814370"/>
            <a:ext cx="1372056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22" b="1" dirty="0">
                <a:solidFill>
                  <a:schemeClr val="bg1"/>
                </a:solidFill>
                <a:latin typeface="Arial Narrow" panose="020B0606020202030204" pitchFamily="34" charset="0"/>
              </a:rPr>
              <a:t>2 414 </a:t>
            </a:r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СХК</a:t>
            </a: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4731358"/>
            <a:ext cx="3359035" cy="10304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296</a:t>
            </a:r>
            <a:r>
              <a:rPr lang="ru-RU" altLang="ru-RU" sz="232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</a:p>
          <a:p>
            <a:pPr>
              <a:defRPr/>
            </a:pP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онлайн-заявка на закупку продукции </a:t>
            </a: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получено </a:t>
            </a:r>
            <a:r>
              <a:rPr lang="ru-RU" altLang="ru-RU" sz="2322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73</a:t>
            </a: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производителями</a:t>
            </a:r>
            <a:endParaRPr lang="ru-RU" altLang="ru-RU" sz="1452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4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5777520"/>
            <a:ext cx="3477824" cy="6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</a:rPr>
              <a:t>86 008 </a:t>
            </a:r>
          </a:p>
          <a:p>
            <a:pPr>
              <a:defRPr/>
            </a:pP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действующих точек сбыта с/х продукции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6548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3081</TotalTime>
  <Words>1060</Words>
  <Application>Microsoft Office PowerPoint</Application>
  <PresentationFormat>Экран (4:3)</PresentationFormat>
  <Paragraphs>270</Paragraphs>
  <Slides>13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Петрикова Ольга Сергеевна</dc:creator>
  <cp:lastModifiedBy>Аксаненко</cp:lastModifiedBy>
  <cp:revision>77</cp:revision>
  <cp:lastPrinted>2019-10-17T12:25:27Z</cp:lastPrinted>
  <dcterms:created xsi:type="dcterms:W3CDTF">2019-10-09T13:06:07Z</dcterms:created>
  <dcterms:modified xsi:type="dcterms:W3CDTF">2019-11-22T07:51:29Z</dcterms:modified>
</cp:coreProperties>
</file>