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4" r:id="rId4"/>
    <p:sldId id="263" r:id="rId5"/>
    <p:sldId id="276" r:id="rId6"/>
    <p:sldId id="271" r:id="rId7"/>
    <p:sldId id="272" r:id="rId8"/>
    <p:sldId id="273" r:id="rId9"/>
    <p:sldId id="274" r:id="rId10"/>
    <p:sldId id="275" r:id="rId11"/>
    <p:sldId id="277" r:id="rId12"/>
    <p:sldId id="265" r:id="rId13"/>
    <p:sldId id="26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F961-828D-4BFB-B1E8-20B9F85BBB1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533A-C029-4EF9-9817-F2A40A244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3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6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36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11482323" y="6554348"/>
            <a:ext cx="374808" cy="1436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141"/>
              </a:lnSpc>
              <a:defRPr/>
            </a:pPr>
            <a:fld id="{B4C97C18-4090-4589-B3F6-84FABBF93C2D}" type="slidenum">
              <a:rPr lang="en-US" altLang="ru-RU" sz="952" smtClean="0">
                <a:solidFill>
                  <a:srgbClr val="7F7F7F"/>
                </a:solidFill>
              </a:rPr>
              <a:pPr algn="r" eaLnBrk="1" hangingPunct="1">
                <a:lnSpc>
                  <a:spcPts val="1141"/>
                </a:lnSpc>
                <a:defRPr/>
              </a:pPr>
              <a:t>‹#›</a:t>
            </a:fld>
            <a:endParaRPr lang="en-US" altLang="ru-RU" sz="952" smtClean="0">
              <a:solidFill>
                <a:srgbClr val="7F7F7F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78" y="55438"/>
            <a:ext cx="2162824" cy="8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342551" y="892057"/>
            <a:ext cx="115053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752685" y="181579"/>
            <a:ext cx="9105210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en-US" sz="222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7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0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34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85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2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13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05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04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7A75-499F-4AF6-AC8E-AE0866B7EADA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EDD4-A2A5-40D0-9008-5AEA33C2B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&#1041;&#1080;&#1079;&#1085;&#1077;&#1089;-&#1087;&#1083;&#1072;&#1085;%20&#1057;&#1061;&#1050;%20&#1084;&#1086;&#1083;&#1086;&#1082;&#1086;%20&#1064;&#1072;&#1073;&#1083;&#1086;&#1085;.xls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51.png"/><Relationship Id="rId4" Type="http://schemas.openxmlformats.org/officeDocument/2006/relationships/hyperlink" Target="&#1041;&#1080;&#1079;&#1085;&#1077;&#1089;-&#1087;&#1083;&#1072;&#1085;%20&#1057;&#1061;&#1050;%20&#1084;&#1086;&#1083;&#1086;&#1082;&#1086;.x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msp.ru/" TargetMode="External"/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gro-coop.ru/" TargetMode="External"/><Relationship Id="rId5" Type="http://schemas.openxmlformats.org/officeDocument/2006/relationships/hyperlink" Target="http://www.smbn.ru/" TargetMode="External"/><Relationship Id="rId4" Type="http://schemas.openxmlformats.org/officeDocument/2006/relationships/hyperlink" Target="http://www.mspbank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7887" y="2402344"/>
            <a:ext cx="8234006" cy="2831525"/>
          </a:xfrm>
        </p:spPr>
        <p:txBody>
          <a:bodyPr>
            <a:noAutofit/>
          </a:bodyPr>
          <a:lstStyle/>
          <a:p>
            <a:pPr defTabSz="1218602" fontAlgn="base">
              <a:lnSpc>
                <a:spcPct val="100000"/>
              </a:lnSpc>
              <a:spcAft>
                <a:spcPct val="0"/>
              </a:spcAft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Типовое готовое решение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в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отрасли сельского хозяйства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(молочное животноводство) 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для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создания и развития сельскохозяйственных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кооперативов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1794" y="55358"/>
            <a:ext cx="3012592" cy="13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224447" y="6384762"/>
            <a:ext cx="3411990" cy="4120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17613"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477838" defTabSz="1217613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957263" defTabSz="1217613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436688" defTabSz="1217613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916113" defTabSz="1217613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3733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8305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2877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744913" indent="-287338" defTabSz="1217613" eaLnBrk="0" fontAlgn="base" hangingPunct="0">
              <a:spcBef>
                <a:spcPts val="625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225"/>
              </a:lnSpc>
              <a:defRPr/>
            </a:pPr>
            <a:r>
              <a:rPr lang="ru-RU" altLang="ru-RU" sz="1905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Москва, 2019 </a:t>
            </a:r>
            <a:r>
              <a:rPr lang="ru-RU" altLang="ru-RU" sz="19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г.</a:t>
            </a:r>
          </a:p>
        </p:txBody>
      </p:sp>
      <p:pic>
        <p:nvPicPr>
          <p:cNvPr id="3074" name="Picture 2" descr="https://itmonitoring.pro/wp-content/uploads/2018/12/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442" y="110621"/>
            <a:ext cx="2562205" cy="13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0644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-325" t="50072" r="-1025" b="-2"/>
          <a:stretch/>
        </p:blipFill>
        <p:spPr>
          <a:xfrm>
            <a:off x="3200401" y="3443590"/>
            <a:ext cx="1887166" cy="3424138"/>
          </a:xfrm>
          <a:prstGeom prst="rtTriangl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-1050" t="49275" r="465" b="86"/>
          <a:stretch/>
        </p:blipFill>
        <p:spPr>
          <a:xfrm flipV="1">
            <a:off x="3151761" y="0"/>
            <a:ext cx="1867710" cy="34727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1201" y="974681"/>
            <a:ext cx="11514995" cy="4380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МОДУЛЬНЫЙ ЗАВОД ПО ПЕРЕРАБОТКЕ МОЛОКА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https://www.equipnet.ru/netcat_files/325/355/5004_01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26" b="25250"/>
          <a:stretch/>
        </p:blipFill>
        <p:spPr bwMode="auto">
          <a:xfrm>
            <a:off x="351201" y="1871392"/>
            <a:ext cx="6117827" cy="41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5092" y="1503012"/>
            <a:ext cx="40270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приемки молока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нормализации, пастеризации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 охлаждения молока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фасовки молока и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кисломолочных продуктов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производства и фасовки сметаны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производства творога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производства сыра адыгейского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Узел производства масла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8.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Лаборатория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5092" y="4732656"/>
            <a:ext cx="21755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Конечные продукты: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Молоко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Сметана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Творог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Сыр адыгейский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Масло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309" y="1009019"/>
            <a:ext cx="389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Схема завода по переработке молока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1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ХАРАКТЕРИСТИКИ НАИБОЛЕЕ ПОПУЛЯРНЫХ ПОРОД МОЛОЧНЫХ КОРОВ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609664"/>
              </p:ext>
            </p:extLst>
          </p:nvPr>
        </p:nvGraphicFramePr>
        <p:xfrm>
          <a:off x="745067" y="934055"/>
          <a:ext cx="9372601" cy="5853454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474133"/>
                <a:gridCol w="2962487"/>
                <a:gridCol w="1913686"/>
                <a:gridCol w="2846125"/>
                <a:gridCol w="1176170"/>
              </a:tblGrid>
              <a:tr h="1737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u="none" strike="noStrike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5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Порода </a:t>
                      </a:r>
                      <a:endParaRPr lang="ru-RU" sz="14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Годовой надой, кг</a:t>
                      </a:r>
                      <a:endParaRPr lang="ru-RU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Жирность,%</a:t>
                      </a:r>
                      <a:endParaRPr lang="ru-RU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Белок, %</a:t>
                      </a:r>
                      <a:endParaRPr lang="ru-RU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60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>
                          <a:effectLst/>
                          <a:latin typeface="Arial Narrow" panose="020B0606020202030204" pitchFamily="34" charset="0"/>
                        </a:rPr>
                        <a:t>Айрширская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8 561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4.33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6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>
                          <a:effectLst/>
                          <a:latin typeface="Arial Narrow" panose="020B0606020202030204" pitchFamily="34" charset="0"/>
                        </a:rPr>
                        <a:t>Голштинская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9 248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55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 Narrow" panose="020B0606020202030204" pitchFamily="34" charset="0"/>
                        </a:rPr>
                        <a:t>Голландская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smtClean="0"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718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 Narrow" panose="020B0606020202030204" pitchFamily="34" charset="0"/>
                        </a:rPr>
                        <a:t>Джерсейская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6 560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5.85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4.02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10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Красно-пестрая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29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 Narrow" panose="020B0606020202030204" pitchFamily="34" charset="0"/>
                        </a:rPr>
                        <a:t>Черно-пестрая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58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 Narrow" panose="020B0606020202030204" pitchFamily="34" charset="0"/>
                        </a:rPr>
                        <a:t>Холмогорская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4.00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95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 Narrow" panose="020B0606020202030204" pitchFamily="34" charset="0"/>
                        </a:rPr>
                        <a:t>Ярославская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4.50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3" name="Рисунок 12" descr="ÐÐ¹ÑÑÐ¸ÑÑÐºÐ°Ñ Ð¿Ð¾ÑÐ¾Ð´Ð° ÐºÐ¾Ñ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5887" y="943581"/>
            <a:ext cx="11557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ÐÐ¾Ð»ÑÑÐ¸Ð½ÑÐºÐ°Ñ Ð¿Ð¾ÑÐ¾Ð´Ð° ÐºÐ¾Ñ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1610331"/>
            <a:ext cx="1155700" cy="6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ÐÐ¾Ð»Ð»Ð°Ð½Ð´ÑÐºÐ°Ñ Ð¿Ð¾ÑÐ¾Ð´Ð° ÐºÐ¾Ñ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2286001"/>
            <a:ext cx="1154113" cy="6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ÐÐ¶ÐµÑÑÐµÐ¹ÑÐºÐ°Ñ Ð¿Ð¾ÑÐ¾Ð´Ð° ÐºÐ¾ÑÐ¾Ð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2952751"/>
            <a:ext cx="1154113" cy="6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ÐÑÐ°ÑÐ½Ð°Ñ ÑÑÐµÐ¿Ð½Ð°Ñ Ð¿Ð¾ÑÐ¾Ð´Ð° ÐºÐ¾ÑÐ¾Ð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3628420"/>
            <a:ext cx="1154113" cy="7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Ð§ÑÑÐ½Ð¾-Ð¿ÑÑÑÑÐ°Ñ ÐºÐ¾ÑÐ¾Ð²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4389210"/>
            <a:ext cx="1154113" cy="7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Ð¥Ð¾Ð»Ð¼Ð¾Ð³Ð¾ÑÑÐºÐ°Ñ Ð¿Ð¾ÑÐ¾Ð´Ð° ÐºÐ¾ÑÐ¾Ð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181333"/>
            <a:ext cx="1154113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Ð¯ÑÐ¾ÑÐ»Ð°Ð²ÑÐºÐ°Ñ Ð¿Ð¾ÑÐ¾Ð´Ð° ÐºÐ¾ÑÐ¾Ð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6012426"/>
            <a:ext cx="1154113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84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5516880"/>
            <a:ext cx="12191999" cy="1239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18945" y="922294"/>
            <a:ext cx="12191999" cy="1239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319" y="1064028"/>
            <a:ext cx="1061568" cy="85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2607522" y="-298628"/>
            <a:ext cx="9478970" cy="15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2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РАССЧИТАЙТЕ ТИПОВОЕ ГОТОВОЕ РЕШЕНИЕ В ОТРАСЛИ СЕЛЬСКОГО ХОЗЯЙСТВА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79" y="1037584"/>
            <a:ext cx="790366" cy="7903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69742" y="1243096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hlinkClick r:id="rId3" action="ppaction://hlinkfile"/>
              </a:rPr>
              <a:t>Шаблон для заполнения без первоначальных данных  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7522" y="2255977"/>
            <a:ext cx="9919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Типовое готовое решение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АО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«Корпорация МСП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»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по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переработке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hlinkClick r:id="rId4" action="ppaction://hlinkfile"/>
              </a:rPr>
              <a:t>молока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hlinkClick r:id="rId4" action="ppaction://hlinkfil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0367" y="3267723"/>
            <a:ext cx="3141067" cy="21999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94" y="3331531"/>
            <a:ext cx="2076482" cy="2136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6961" y="3374330"/>
            <a:ext cx="2694373" cy="20504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1535" y="2254631"/>
            <a:ext cx="678490" cy="658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6707" y="1041604"/>
            <a:ext cx="906535" cy="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0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376" y="828675"/>
            <a:ext cx="11553824" cy="5527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info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@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corpmsp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.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ru</a:t>
            </a: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0477" y="5895762"/>
            <a:ext cx="84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Данная презентация размещена на сайте </a:t>
            </a:r>
            <a:r>
              <a:rPr lang="en-US" b="1" dirty="0" smtClean="0">
                <a:latin typeface="Arial Narrow" panose="020B0606020202030204" pitchFamily="34" charset="0"/>
                <a:hlinkClick r:id="rId6"/>
              </a:rPr>
              <a:t>AGRO-COOP.RU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641833" y="1614918"/>
            <a:ext cx="500642" cy="371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коробки сваи хранится в гараже для доставки Бесплатные Иконки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664" y="4959430"/>
            <a:ext cx="1145028" cy="12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654844" y="4607932"/>
            <a:ext cx="2860962" cy="57626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6885" y="278092"/>
            <a:ext cx="9744115" cy="55453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СХЕМА ВЗАИМОДЕЙСТВИЯ СПоК В СИСТЕМЕ РАЗВИТИЯ СЕЛЬСКОХОЗЯЙСТВЕННОЙ КООПЕРАЦИИ В МОЛОЧНОМ ЖИВОТНОВОДСТВЕ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574" y="4459740"/>
            <a:ext cx="3213913" cy="139451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Комплекс мер поддержки</a:t>
            </a:r>
            <a:b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для сельскохозяйственных кооперативов и фермеров-членов сельскохозяйственных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кооперативов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2203" y="6179123"/>
            <a:ext cx="6670922" cy="4956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Рынки, фермерские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магазины, федеральные розничные сети,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переработчики сельскохозяйственной продукции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8205"/>
          <p:cNvSpPr txBox="1">
            <a:spLocks noChangeArrowheads="1"/>
          </p:cNvSpPr>
          <p:nvPr/>
        </p:nvSpPr>
        <p:spPr bwMode="auto">
          <a:xfrm>
            <a:off x="4932800" y="4423556"/>
            <a:ext cx="230505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Реализация </a:t>
            </a:r>
            <a:endParaRPr lang="ru-RU" altLang="ru-RU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продукции</a:t>
            </a:r>
            <a:endParaRPr lang="ru-RU" alt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41659" y="3521616"/>
            <a:ext cx="1579976" cy="57467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52937" y="4421315"/>
            <a:ext cx="2866028" cy="141010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Минсельхоз России/Региональные МСХ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6726" y="3822669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СПоК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(в т. ч. молочный цех по переработки 3 тонн молока 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598959"/>
              </p:ext>
            </p:extLst>
          </p:nvPr>
        </p:nvGraphicFramePr>
        <p:xfrm>
          <a:off x="5076764" y="5335687"/>
          <a:ext cx="891127" cy="759582"/>
        </p:xfrm>
        <a:graphic>
          <a:graphicData uri="http://schemas.openxmlformats.org/presentationml/2006/ole">
            <p:oleObj spid="_x0000_s2306" name="CorelDRAW" r:id="rId4" imgW="4571640" imgH="3898440" progId="">
              <p:embed/>
            </p:oleObj>
          </a:graphicData>
        </a:graphic>
      </p:graphicFrame>
      <p:sp>
        <p:nvSpPr>
          <p:cNvPr id="18" name="Стрелка вправо 17"/>
          <p:cNvSpPr/>
          <p:nvPr/>
        </p:nvSpPr>
        <p:spPr>
          <a:xfrm rot="10800000">
            <a:off x="8068562" y="3510813"/>
            <a:ext cx="1597688" cy="57467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067" name="Picture 19" descr="http://cdn.onlinewebfonts.com/svg/img_3556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3269" y="2799500"/>
            <a:ext cx="1782552" cy="14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052768" y="2808838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Грантовая поддержка </a:t>
            </a:r>
          </a:p>
          <a:p>
            <a:pPr algn="ctr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и</a:t>
            </a:r>
            <a:r>
              <a:rPr lang="ru-RU" sz="1400" b="1" dirty="0" smtClean="0">
                <a:latin typeface="Arial Narrow" panose="020B0606020202030204" pitchFamily="34" charset="0"/>
              </a:rPr>
              <a:t> льготное кредитование, </a:t>
            </a:r>
          </a:p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возмещение кап. затрат 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32471" y="2992242"/>
            <a:ext cx="222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«Коробочный» продукт </a:t>
            </a:r>
            <a:endParaRPr lang="ru-RU" sz="14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Arial Narrow" panose="020B0606020202030204" pitchFamily="34" charset="0"/>
              </a:rPr>
              <a:t>АО «Корпорация «МСП»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069" name="Picture 21" descr="https://us.123rf.com/450wm/ahasoft2000/ahasoft20001701/ahasoft2000170110635/70572841-coins-donation-hand-vector-pictogram-illustration-style-is-a-flat-iconic-bicolor-blue-and-gray-symbo.jpg?ver=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635" y="3024905"/>
            <a:ext cx="1396250" cy="13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69973" y="3253852"/>
            <a:ext cx="847725" cy="828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3579" y="3037153"/>
            <a:ext cx="781050" cy="790575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912203" y="908627"/>
            <a:ext cx="6087533" cy="102381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5470" y="1199383"/>
            <a:ext cx="4874155" cy="433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Закупка и сбор продукции у членов кооператива ЛПХ/КФХ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8035" y="1945091"/>
            <a:ext cx="2590800" cy="19716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95412" y="978934"/>
            <a:ext cx="1174561" cy="16287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18329" y="957298"/>
            <a:ext cx="1550943" cy="15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918" y="976360"/>
            <a:ext cx="2634238" cy="18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3301" y="141938"/>
            <a:ext cx="9868861" cy="554532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ВЗАИМОДЕЙСТВИЕ СХК С ОРГАНАМИ ГОСУДАРСТВЕННОЙ ВЛАСТИ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И ИНСТИТУТАМИ ПОДДЕРЖКИ МСП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7628" y="3869283"/>
            <a:ext cx="4222802" cy="68474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Кредитно-гарантийная и лизинговая поддержка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0" y="4504210"/>
            <a:ext cx="1396004" cy="85091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88603" y="4509896"/>
            <a:ext cx="4841934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Маркетинговая и информационная поддержка через Центры Компетенций,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 том числе с использованием сервисов Портала Бизнес-навигатор МСП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867" y="3037170"/>
            <a:ext cx="2163618" cy="984251"/>
          </a:xfrm>
          <a:prstGeom prst="rect">
            <a:avLst/>
          </a:prstGeom>
        </p:spPr>
      </p:pic>
      <p:pic>
        <p:nvPicPr>
          <p:cNvPr id="56" name="Picture 4" descr="http://tttclub.ru/wp-content/uploads/2016/10/Partn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45" y="5461176"/>
            <a:ext cx="505536" cy="2929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111" name="Picture 15" descr="https://cdn0.iconfinder.com/data/icons/business-and-finance-86/512/business_finance_money-08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71" y="3890784"/>
            <a:ext cx="613347" cy="61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113" name="Picture 17" descr="https://image.flaticon.com/icons/png/512/95/956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23" y="6025710"/>
            <a:ext cx="468221" cy="40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1134430" y="5347880"/>
            <a:ext cx="6096000" cy="5491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Расширение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доступа к закупкам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 государственным участием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37395" y="16265294"/>
            <a:ext cx="45719" cy="1448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Консультационная и организационная поддержка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через Центры Компетенций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2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2" b="32178"/>
          <a:stretch>
            <a:fillRect/>
          </a:stretch>
        </p:blipFill>
        <p:spPr bwMode="auto">
          <a:xfrm>
            <a:off x="8081685" y="3107452"/>
            <a:ext cx="2428050" cy="80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032911" y="3907904"/>
            <a:ext cx="4691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Возмещение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части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капитальных затрат на создание основных средств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развитие </a:t>
            </a:r>
            <a:r>
              <a:rPr 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СПоК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32911" y="4502540"/>
            <a:ext cx="4525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Гранты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на развитие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материально-технической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базы </a:t>
            </a:r>
            <a:r>
              <a:rPr lang="ru-RU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32911" y="4997877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создание и развитие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КФХ «АГРОСТАРТАП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32911" y="5501437"/>
            <a:ext cx="431123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начинающему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фермеру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024202" y="5997361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Грант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развитие семейной животноводческой фермы</a:t>
            </a:r>
          </a:p>
        </p:txBody>
      </p:sp>
      <p:pic>
        <p:nvPicPr>
          <p:cNvPr id="4118" name="Picture 22" descr="http://cdn.onlinewebfonts.com/svg/img_4611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53" y="4510169"/>
            <a:ext cx="450201" cy="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www.shareicon.net/data/2016/08/07/808080_time_512x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913" y="3948543"/>
            <a:ext cx="477673" cy="4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авая фигурная скобка 37"/>
          <p:cNvSpPr/>
          <p:nvPr/>
        </p:nvSpPr>
        <p:spPr>
          <a:xfrm rot="16200000">
            <a:off x="5718336" y="-792817"/>
            <a:ext cx="270934" cy="7389684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024202" y="6420562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93324">
              <a:lnSpc>
                <a:spcPct val="107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Льготное кредитование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AutoShape 62" descr="https://im0-tub-ru.yandex.net/i?id=29a829353fe9fb7d05a249cee86fadd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4" descr="https://im0-tub-ru.yandex.net/i?id=29a829353fe9fb7d05a249cee86fadd2&amp;n=13"/>
          <p:cNvSpPr>
            <a:spLocks noChangeAspect="1" noChangeArrowheads="1"/>
          </p:cNvSpPr>
          <p:nvPr/>
        </p:nvSpPr>
        <p:spPr bwMode="auto">
          <a:xfrm>
            <a:off x="-1272433" y="923467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62" name="Picture 66" descr="https://img2.pngindir.com/20180414/jzq/kisspng-computer-icons-download-toilet-paper-5ad2b010cfff47.98860742152375707285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763" y="5023328"/>
            <a:ext cx="303179" cy="3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http://cdn.onlinewebfonts.com/svg/img_45819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53" y="5495124"/>
            <a:ext cx="379733" cy="3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132603" y="5987348"/>
            <a:ext cx="6096000" cy="5491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Консультационная и организационная поддержка </a:t>
            </a:r>
          </a:p>
          <a:p>
            <a:pPr defTabSz="957263">
              <a:lnSpc>
                <a:spcPct val="106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через Центры компетенций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68" name="Picture 72" descr="http://cdn.onlinewebfonts.com/svg/img_4645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806" y="5984893"/>
            <a:ext cx="388053" cy="3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70" name="Picture 74" descr="https://banner2.kisspng.com/20180525/hl/kisspng-bank-card-credit-card-atm-card-debit-card-credit-card-icon-5b0892d442f323.841558761527288532274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439" y="6433982"/>
            <a:ext cx="559753" cy="3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33203" y="916123"/>
            <a:ext cx="25908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4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5493" y="264016"/>
            <a:ext cx="10257921" cy="554532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АЛГОРИТМ ВЗАИМОДЕЙСТВИЯ СХК С УЧАСТНИКАМИ ОТРАСЛЕВОГО РЫНКА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328" y="2638157"/>
            <a:ext cx="3780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Ярмарки/</a:t>
            </a:r>
            <a:endParaRPr lang="ru-RU" altLang="ru-RU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Магазины Центросоюз/Федеральные и региональные розничные сети/ Фермерские магазины/Социальные объекты </a:t>
            </a:r>
            <a:endParaRPr lang="ru-RU" alt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14452" y="2639591"/>
            <a:ext cx="3711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anose="020B0606020202030204" pitchFamily="34" charset="0"/>
              </a:rPr>
              <a:t>Поставщики оборудования</a:t>
            </a:r>
            <a:r>
              <a:rPr lang="ru-RU" b="1" dirty="0" smtClean="0">
                <a:latin typeface="Arial Narrow" panose="020B0606020202030204" pitchFamily="34" charset="0"/>
              </a:rPr>
              <a:t>,</a:t>
            </a:r>
          </a:p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кормов</a:t>
            </a:r>
            <a:r>
              <a:rPr lang="ru-RU" b="1" dirty="0" smtClean="0">
                <a:latin typeface="Arial Narrow" panose="020B0606020202030204" pitchFamily="34" charset="0"/>
              </a:rPr>
              <a:t>, ГСМ, медикаментов, запасных частей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771685" y="5935094"/>
            <a:ext cx="355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 Narrow" panose="020B0606020202030204" pitchFamily="34" charset="0"/>
              </a:rPr>
              <a:t>ЛПХ/КФХ </a:t>
            </a:r>
            <a:endParaRPr lang="ru-RU" altLang="ru-RU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 Narrow" panose="020B0606020202030204" pitchFamily="34" charset="0"/>
              </a:rPr>
              <a:t>(поставка кормов, дойных коров)</a:t>
            </a:r>
            <a:endParaRPr lang="ru-RU" altLang="ru-RU" b="1" dirty="0"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flipH="1">
            <a:off x="0" y="6009925"/>
            <a:ext cx="3617231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Крупные </a:t>
            </a:r>
            <a:r>
              <a:rPr lang="ru-RU" sz="1800" b="1" dirty="0" err="1" smtClean="0">
                <a:latin typeface="Arial Narrow" panose="020B0606020202030204" pitchFamily="34" charset="0"/>
              </a:rPr>
              <a:t>сельхозтоваропереработчики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6832336">
            <a:off x="3448763" y="2166451"/>
            <a:ext cx="521908" cy="121484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4817326">
            <a:off x="8114601" y="2195165"/>
            <a:ext cx="521908" cy="121484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3816789">
            <a:off x="3525850" y="4251490"/>
            <a:ext cx="521908" cy="121484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7879653">
            <a:off x="8101237" y="4282811"/>
            <a:ext cx="521908" cy="121484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www.zastavki.com/pictures/1920x1200/2011/Animals_Beasts_Gobies_on_a_walk_02828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8361" y="4103347"/>
            <a:ext cx="2570246" cy="16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152" y="2536885"/>
            <a:ext cx="3318437" cy="232202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11657" y="5006216"/>
            <a:ext cx="196560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latin typeface="Arial Narrow" panose="020B0606020202030204" pitchFamily="34" charset="0"/>
              </a:rPr>
              <a:t>СПоК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(модульный завод </a:t>
            </a:r>
          </a:p>
          <a:p>
            <a:pPr algn="ctr">
              <a:defRPr/>
            </a:pPr>
            <a:r>
              <a:rPr lang="ru-RU" sz="1600" b="1" dirty="0" smtClean="0">
                <a:latin typeface="Arial Narrow" panose="020B0606020202030204" pitchFamily="34" charset="0"/>
              </a:rPr>
              <a:t>переработки молока)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kazakh-tv.kz/upload/anounces/big_c5f8010129bdf0dcecc696dc307983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55" y="934518"/>
            <a:ext cx="2604595" cy="16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fera.fm/assets/media/images-news/31390/bd48b4839b24ae3b8c3bb71750235f5bf77ad7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29" y="4286973"/>
            <a:ext cx="2633761" cy="17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equipnet.ru/netcat_files/263/297/Yogurt_and_Dessert_pl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6051" y="934518"/>
            <a:ext cx="2572556" cy="16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0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11409" y="1539781"/>
            <a:ext cx="5070175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ШАГ 1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679" y="-172215"/>
            <a:ext cx="9684321" cy="1516263"/>
          </a:xfrm>
        </p:spPr>
        <p:txBody>
          <a:bodyPr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АЛГОРИТМ РАБОТЫ С ТИПОВЫМ ГОТОВЫМ РЕШЕНИЕМ В ОТРАСЛИ СЕЛЬСКОГО ХОЗЯЙСТВА В МОЛОЧНОМ ЖИВОТНОВОДСТВЕ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752" y="852991"/>
            <a:ext cx="10925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ТИПОВОЕ ГОТОВОЕ РЕШЕНИЕ В ОТРАСЛИ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МОЛОЧНОГО ЖИВОТНОВОДСТВА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разработано АО «Корпорация «МСП»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 Российским Союзом предприятий молочной отрасли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11409" y="6536102"/>
            <a:ext cx="9672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Arial Narrow" panose="020B0606020202030204" pitchFamily="34" charset="0"/>
              </a:rPr>
              <a:t>*Полная информация о Комплексе мер поддержки («коробочном» продукте) размещена на сайтах: </a:t>
            </a:r>
            <a:r>
              <a:rPr lang="en-US" alt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corpmsp.ru</a:t>
            </a:r>
            <a:r>
              <a:rPr lang="ru-RU" alt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n-US" alt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agro-coop.ru</a:t>
            </a:r>
            <a:endParaRPr lang="ru-RU" alt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09" y="2027028"/>
            <a:ext cx="551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цели и стоимость 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Возможный объем производимой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Рынок сырья, поставщиков и покупателей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Потребность в создании основных фондов и их стоимость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7354" y="2027028"/>
            <a:ext cx="5814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затратную часть  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Прямые затраты, влияющие на себестоимость производимой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Фонд оплаты труда сотрудников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Прочие расходы (транспортные, коммунальные и накладные 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др.)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7353" y="1526814"/>
            <a:ext cx="5498123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ШАГ 2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09" y="3779204"/>
            <a:ext cx="5286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источник создания основных фондов:</a:t>
            </a:r>
          </a:p>
          <a:p>
            <a:pPr marL="285750" indent="-285750">
              <a:buFontTx/>
              <a:buChar char="-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Грантовая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поддержка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Собственное участие инициатора проекта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Источник дополнительного финансирования в рамках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Комплекса мер поддержки («коробочный» продукт)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для сельскохозяйственных кооперативов и фермеров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1410" y="3339787"/>
            <a:ext cx="5070174" cy="40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ШАГ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7353" y="3741932"/>
            <a:ext cx="538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Определить доходную часть  проекта: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Проанализировать ценообразование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Рассчитать финансовый план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Провести анализ финансового результата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77354" y="3356295"/>
            <a:ext cx="5498122" cy="4229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ШАГ 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1409" y="5342431"/>
            <a:ext cx="11464067" cy="1155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5126" name="Picture 6" descr="https://maxcdn.icons8.com/Share/icon/p1em/Very_Basic/idea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075" y="5389323"/>
            <a:ext cx="984897" cy="9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372052" y="5420100"/>
            <a:ext cx="7604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ПОЛУЧИТЬ СВЕДЕНИЯ ОБ ЭКОНОМИЧЕСКОЙ ЭФФЕКТИВНОСТИ ПРОЕКТА</a:t>
            </a:r>
          </a:p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 ПРИНЯТЬ ИНИЦИАТОРОМ ПРОЕКТА РЕШЕНИЯ О ЕГО РЕАЛИЗАЦИИ 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697414" y="1526186"/>
            <a:ext cx="464110" cy="4221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697413" y="3353282"/>
            <a:ext cx="464110" cy="4221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76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67584"/>
            <a:ext cx="12192000" cy="288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/>
          <a:srcRect l="1988"/>
          <a:stretch/>
        </p:blipFill>
        <p:spPr>
          <a:xfrm>
            <a:off x="360504" y="1134871"/>
            <a:ext cx="5172785" cy="5723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РАБОТА С ТИПОВЫМ ГОТОВЫМ РЕШЕНИЕМ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ФИНАНСОВЫЙ ПЛАН КФХ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 flipH="1">
            <a:off x="233348" y="1699625"/>
            <a:ext cx="1448818" cy="379789"/>
          </a:xfrm>
          <a:prstGeom prst="accentBorderCallout1">
            <a:avLst>
              <a:gd name="adj1" fmla="val 18750"/>
              <a:gd name="adj2" fmla="val -8333"/>
              <a:gd name="adj3" fmla="val 269760"/>
              <a:gd name="adj4" fmla="val -40216"/>
            </a:avLst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З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атраты на создание фермы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549" y="3241481"/>
            <a:ext cx="1102055" cy="233394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79385" y="2116947"/>
            <a:ext cx="510745" cy="26436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9547" y="1712369"/>
            <a:ext cx="577165" cy="2440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74877" y="5542303"/>
            <a:ext cx="2319762" cy="33703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8701" y="3564508"/>
            <a:ext cx="1337324" cy="23141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84093" y="3693780"/>
            <a:ext cx="986016" cy="7006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6218" y="1158969"/>
            <a:ext cx="5328378" cy="57231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00468" y="1654651"/>
            <a:ext cx="577165" cy="2440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7341" y="2082592"/>
            <a:ext cx="510745" cy="26436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8455" y="2593132"/>
            <a:ext cx="572014" cy="4456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33685" y="3236530"/>
            <a:ext cx="2524898" cy="26195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91109" y="6559164"/>
            <a:ext cx="2441308" cy="2274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1 (граница и черта) 22"/>
          <p:cNvSpPr/>
          <p:nvPr/>
        </p:nvSpPr>
        <p:spPr>
          <a:xfrm flipH="1">
            <a:off x="7305289" y="5815199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49466"/>
              <a:gd name="adj4" fmla="val -8366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 flipH="1">
            <a:off x="755627" y="3013707"/>
            <a:ext cx="1178405" cy="558423"/>
          </a:xfrm>
          <a:prstGeom prst="accentBorderCallout1">
            <a:avLst>
              <a:gd name="adj1" fmla="val 18750"/>
              <a:gd name="adj2" fmla="val -8333"/>
              <a:gd name="adj3" fmla="val 43226"/>
              <a:gd name="adj4" fmla="val -42015"/>
            </a:avLst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Затраты на содержание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 flipH="1">
            <a:off x="7158490" y="1523993"/>
            <a:ext cx="1178405" cy="462533"/>
          </a:xfrm>
          <a:prstGeom prst="accentBorderCallout1">
            <a:avLst>
              <a:gd name="adj1" fmla="val 52106"/>
              <a:gd name="adj2" fmla="val -9770"/>
              <a:gd name="adj3" fmla="val 118287"/>
              <a:gd name="adj4" fmla="val -10227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20896" y="2697099"/>
            <a:ext cx="577165" cy="40646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5050348" y="1973662"/>
            <a:ext cx="1243286" cy="723437"/>
          </a:xfrm>
          <a:prstGeom prst="accentBorderCallout1">
            <a:avLst>
              <a:gd name="adj1" fmla="val 49994"/>
              <a:gd name="adj2" fmla="val -7652"/>
              <a:gd name="adj3" fmla="val 40127"/>
              <a:gd name="adj4" fmla="val -35776"/>
            </a:avLst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К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оличество голов КРС и % шлейфа)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0980" y="79801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7337" y="793022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6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РАБОТА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 ТИПОВЫМ ГОТОВЫМ РЕШЕНИЕМ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ФИНАНСОВЫЙ ПЛАН КФХ - СХК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70" y="1107989"/>
            <a:ext cx="5532842" cy="575001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Стрелка вправо 3"/>
          <p:cNvSpPr/>
          <p:nvPr/>
        </p:nvSpPr>
        <p:spPr>
          <a:xfrm>
            <a:off x="5618212" y="3477969"/>
            <a:ext cx="986016" cy="70067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0668" y="1133836"/>
            <a:ext cx="5267227" cy="5750011"/>
          </a:xfrm>
          <a:prstGeom prst="rect">
            <a:avLst/>
          </a:prstGeom>
        </p:spPr>
      </p:pic>
      <p:sp>
        <p:nvSpPr>
          <p:cNvPr id="7" name="Выноска 1 (граница и черта) 6"/>
          <p:cNvSpPr/>
          <p:nvPr/>
        </p:nvSpPr>
        <p:spPr>
          <a:xfrm flipH="1">
            <a:off x="709509" y="1732359"/>
            <a:ext cx="1214440" cy="723436"/>
          </a:xfrm>
          <a:prstGeom prst="accentBorderCallout1">
            <a:avLst>
              <a:gd name="adj1" fmla="val 18750"/>
              <a:gd name="adj2" fmla="val -8333"/>
              <a:gd name="adj3" fmla="val 126805"/>
              <a:gd name="adj4" fmla="val -21808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З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атраты на создание фермы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4999065" y="1850982"/>
            <a:ext cx="1243286" cy="723437"/>
          </a:xfrm>
          <a:prstGeom prst="accentBorderCallout1">
            <a:avLst>
              <a:gd name="adj1" fmla="val 49994"/>
              <a:gd name="adj2" fmla="val -7652"/>
              <a:gd name="adj3" fmla="val 48026"/>
              <a:gd name="adj4" fmla="val -38841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К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оличество голов КРС и % шлейфа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Выноска 1 (граница и черта) 11"/>
          <p:cNvSpPr/>
          <p:nvPr/>
        </p:nvSpPr>
        <p:spPr>
          <a:xfrm flipH="1">
            <a:off x="7356764" y="1662372"/>
            <a:ext cx="1178405" cy="462533"/>
          </a:xfrm>
          <a:prstGeom prst="accentBorderCallout1">
            <a:avLst>
              <a:gd name="adj1" fmla="val 52106"/>
              <a:gd name="adj2" fmla="val -9770"/>
              <a:gd name="adj3" fmla="val 25618"/>
              <a:gd name="adj4" fmla="val -166941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носка 1 (граница и черта) 12"/>
          <p:cNvSpPr/>
          <p:nvPr/>
        </p:nvSpPr>
        <p:spPr>
          <a:xfrm flipH="1">
            <a:off x="6456714" y="2609005"/>
            <a:ext cx="1178405" cy="494118"/>
          </a:xfrm>
          <a:prstGeom prst="accentBorderCallout1">
            <a:avLst>
              <a:gd name="adj1" fmla="val 52106"/>
              <a:gd name="adj2" fmla="val -9770"/>
              <a:gd name="adj3" fmla="val 124070"/>
              <a:gd name="adj4" fmla="val -8207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Цена за молоко определяется 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СПоК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894" y="3502940"/>
            <a:ext cx="2692866" cy="216417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(граница и черта) 7"/>
          <p:cNvSpPr/>
          <p:nvPr/>
        </p:nvSpPr>
        <p:spPr>
          <a:xfrm flipH="1">
            <a:off x="624753" y="3780133"/>
            <a:ext cx="1178405" cy="558423"/>
          </a:xfrm>
          <a:prstGeom prst="accentBorderCallout1">
            <a:avLst>
              <a:gd name="adj1" fmla="val 18750"/>
              <a:gd name="adj2" fmla="val -8333"/>
              <a:gd name="adj3" fmla="val 126805"/>
              <a:gd name="adj4" fmla="val -21808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З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атраты на содержание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9462" y="2656629"/>
            <a:ext cx="570123" cy="3837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19949" y="2044273"/>
            <a:ext cx="503644" cy="27921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863" y="1556018"/>
            <a:ext cx="503644" cy="27921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91730" y="1662372"/>
            <a:ext cx="532071" cy="2440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63560" y="2110911"/>
            <a:ext cx="577165" cy="2440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4443" y="3477969"/>
            <a:ext cx="2538096" cy="237440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06412" y="6589203"/>
            <a:ext cx="2310509" cy="152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313059" y="3218031"/>
            <a:ext cx="512160" cy="2455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1 (граница и черта) 25"/>
          <p:cNvSpPr/>
          <p:nvPr/>
        </p:nvSpPr>
        <p:spPr>
          <a:xfrm flipH="1">
            <a:off x="7305290" y="5823588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61097"/>
              <a:gd name="adj4" fmla="val -9093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779728"/>
            <a:ext cx="12192000" cy="288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11455" y="721394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87812" y="716405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71" y="1213922"/>
            <a:ext cx="5360532" cy="56419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1451" y="3307675"/>
            <a:ext cx="2388485" cy="60084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РАБОТА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 ТИПОВЫМ ГОТОВЫМ РЕШЕНИЕМ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ФИНАНСОВЫЙ ПЛАН СХК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077" y="1156298"/>
            <a:ext cx="5464196" cy="564198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631061" y="3505369"/>
            <a:ext cx="986016" cy="70067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256814" y="2432252"/>
            <a:ext cx="1391121" cy="623264"/>
          </a:xfrm>
          <a:prstGeom prst="accentBorderCallout1">
            <a:avLst>
              <a:gd name="adj1" fmla="val 54069"/>
              <a:gd name="adj2" fmla="val -8333"/>
              <a:gd name="adj3" fmla="val -21986"/>
              <a:gd name="adj4" fmla="val -42418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Кол-во дойных коров у членов СПоК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 flipH="1">
            <a:off x="98853" y="2432252"/>
            <a:ext cx="1411502" cy="561835"/>
          </a:xfrm>
          <a:prstGeom prst="accentBorderCallout1">
            <a:avLst>
              <a:gd name="adj1" fmla="val 66973"/>
              <a:gd name="adj2" fmla="val -9770"/>
              <a:gd name="adj3" fmla="val 155888"/>
              <a:gd name="adj4" fmla="val -9769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Производимая продукция и ее реализация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2573578" y="3446029"/>
            <a:ext cx="1202595" cy="531262"/>
          </a:xfrm>
          <a:prstGeom prst="accentBorderCallout1">
            <a:avLst>
              <a:gd name="adj1" fmla="val 52031"/>
              <a:gd name="adj2" fmla="val -23014"/>
              <a:gd name="adj3" fmla="val 126010"/>
              <a:gd name="adj4" fmla="val -43922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Цена за приобретаемое молоко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 flipH="1">
            <a:off x="98853" y="3869137"/>
            <a:ext cx="997945" cy="399098"/>
          </a:xfrm>
          <a:prstGeom prst="accentBorderCallout1">
            <a:avLst>
              <a:gd name="adj1" fmla="val 66973"/>
              <a:gd name="adj2" fmla="val -9770"/>
              <a:gd name="adj3" fmla="val 119842"/>
              <a:gd name="adj4" fmla="val -53882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Прочие расходы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Выноска 1 (граница и черта) 11"/>
          <p:cNvSpPr/>
          <p:nvPr/>
        </p:nvSpPr>
        <p:spPr>
          <a:xfrm flipH="1">
            <a:off x="1613360" y="5209679"/>
            <a:ext cx="1306575" cy="540331"/>
          </a:xfrm>
          <a:prstGeom prst="accentBorderCallout1">
            <a:avLst>
              <a:gd name="adj1" fmla="val 66973"/>
              <a:gd name="adj2" fmla="val -9770"/>
              <a:gd name="adj3" fmla="val 138935"/>
              <a:gd name="adj4" fmla="val -4911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Источники финансирования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7998919" y="5670661"/>
            <a:ext cx="1178405" cy="573271"/>
          </a:xfrm>
          <a:prstGeom prst="accentBorderCallout1">
            <a:avLst>
              <a:gd name="adj1" fmla="val 52106"/>
              <a:gd name="adj2" fmla="val -9770"/>
              <a:gd name="adj3" fmla="val 176904"/>
              <a:gd name="adj4" fmla="val -96529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Получение итогового чистого дохода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67584"/>
            <a:ext cx="12192000" cy="2887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20980" y="79801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97337" y="793022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0994" y="1685925"/>
            <a:ext cx="1727360" cy="58214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60995" y="4329211"/>
            <a:ext cx="1727360" cy="80476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274" y="4339215"/>
            <a:ext cx="1159601" cy="80476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52570" y="5315344"/>
            <a:ext cx="508424" cy="12497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96100" y="3127362"/>
            <a:ext cx="2437728" cy="90171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274885" y="1562762"/>
            <a:ext cx="1727360" cy="58214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74885" y="4339398"/>
            <a:ext cx="1806387" cy="80476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21165" y="4349401"/>
            <a:ext cx="1159601" cy="86027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85884" y="5332403"/>
            <a:ext cx="508424" cy="12497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28524" y="4005346"/>
            <a:ext cx="442061" cy="21675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55276" y="4068686"/>
            <a:ext cx="442061" cy="21675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70763" y="6657688"/>
            <a:ext cx="2310509" cy="152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9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РАБОТА С ТИПОВЫМ ГОТОВЫМ РЕШЕНИЕМ – </a:t>
            </a:r>
            <a:br>
              <a:rPr lang="ru-RU" sz="2000" b="1" dirty="0"/>
            </a:br>
            <a:r>
              <a:rPr lang="ru-RU" sz="2000" b="1" dirty="0" smtClean="0"/>
              <a:t>ИНВЕСТИЦИОННАЯ ПРОГРАММА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" y="1137083"/>
            <a:ext cx="9723291" cy="2805937"/>
          </a:xfrm>
          <a:prstGeom prst="rect">
            <a:avLst/>
          </a:prstGeom>
        </p:spPr>
      </p:pic>
      <p:sp>
        <p:nvSpPr>
          <p:cNvPr id="5" name="Выноска 1 (граница и черта) 4"/>
          <p:cNvSpPr/>
          <p:nvPr/>
        </p:nvSpPr>
        <p:spPr>
          <a:xfrm>
            <a:off x="10114345" y="1752165"/>
            <a:ext cx="2022767" cy="540331"/>
          </a:xfrm>
          <a:prstGeom prst="accentBorderCallout1">
            <a:avLst>
              <a:gd name="adj1" fmla="val 66973"/>
              <a:gd name="adj2" fmla="val -9770"/>
              <a:gd name="adj3" fmla="val -46160"/>
              <a:gd name="adj4" fmla="val -76893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Пример создания молочного цеха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" y="4217715"/>
            <a:ext cx="10968039" cy="2465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937687"/>
            <a:ext cx="12192000" cy="280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87655" y="3859353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Получение расчета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840601"/>
            <a:ext cx="12192000" cy="2887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20980" y="822799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Ввод исходных данных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" y="1435705"/>
            <a:ext cx="8234365" cy="249421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43525" y="4225483"/>
            <a:ext cx="5981700" cy="245762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667</Words>
  <Application>Microsoft Office PowerPoint</Application>
  <PresentationFormat>Произвольный</PresentationFormat>
  <Paragraphs>178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Типовое готовое решение  в отрасли сельского хозяйства  (молочное животноводство)   для создания и развития сельскохозяйственных кооперативов</vt:lpstr>
      <vt:lpstr>СХЕМА ВЗАИМОДЕЙСТВИЯ СПоК В СИСТЕМЕ РАЗВИТИЯ СЕЛЬСКОХОЗЯЙСТВЕННОЙ КООПЕРАЦИИ В МОЛОЧНОМ ЖИВОТНОВОДСТВЕ </vt:lpstr>
      <vt:lpstr>ВЗАИМОДЕЙСТВИЕ СХК С ОРГАНАМИ ГОСУДАРСТВЕННОЙ ВЛАСТИ  И ИНСТИТУТАМИ ПОДДЕРЖКИ МСП </vt:lpstr>
      <vt:lpstr>АЛГОРИТМ ВЗАИМОДЕЙСТВИЯ СХК С УЧАСТНИКАМИ ОТРАСЛЕВОГО РЫНКА </vt:lpstr>
      <vt:lpstr>АЛГОРИТМ РАБОТЫ С ТИПОВЫМ ГОТОВЫМ РЕШЕНИЕМ В ОТРАСЛИ СЕЛЬСКОГО ХОЗЯЙСТВА В МОЛОЧНОМ ЖИВОТНОВОДСТВЕ </vt:lpstr>
      <vt:lpstr>РАБОТА С ТИПОВЫМ ГОТОВЫМ РЕШЕНИЕМ –  ФИНАНСОВЫЙ ПЛАН КФХ</vt:lpstr>
      <vt:lpstr>РАБОТА С ТИПОВЫМ ГОТОВЫМ РЕШЕНИЕМ –  ФИНАНСОВЫЙ ПЛАН КФХ - СХК</vt:lpstr>
      <vt:lpstr> РАБОТА С ТИПОВЫМ ГОТОВЫМ РЕШЕНИЕМ –  ФИНАНСОВЫЙ ПЛАН СХК </vt:lpstr>
      <vt:lpstr>РАБОТА С ТИПОВЫМ ГОТОВЫМ РЕШЕНИЕМ –  ИНВЕСТИЦИОННАЯ ПРОГРАММА</vt:lpstr>
      <vt:lpstr>МОДУЛЬНЫЙ ЗАВОД ПО ПЕРЕРАБОТКЕ МОЛОКА </vt:lpstr>
      <vt:lpstr>ХАРАКТЕРИСТИКИ НАИБОЛЕЕ ПОПУЛЯРНЫХ ПОРОД МОЛОЧНЫХ КОРОВ 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Аксаненко</cp:lastModifiedBy>
  <cp:revision>150</cp:revision>
  <cp:lastPrinted>2019-09-03T07:47:55Z</cp:lastPrinted>
  <dcterms:created xsi:type="dcterms:W3CDTF">2019-05-28T10:22:30Z</dcterms:created>
  <dcterms:modified xsi:type="dcterms:W3CDTF">2019-11-22T07:51:58Z</dcterms:modified>
</cp:coreProperties>
</file>