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4" r:id="rId4"/>
    <p:sldId id="263" r:id="rId5"/>
    <p:sldId id="262" r:id="rId6"/>
    <p:sldId id="267" r:id="rId7"/>
    <p:sldId id="269" r:id="rId8"/>
    <p:sldId id="268" r:id="rId9"/>
    <p:sldId id="271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EF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14"/>
      </p:cViewPr>
      <p:guideLst>
        <p:guide orient="horz" pos="25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F961-828D-4BFB-B1E8-20B9F85BBB1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533A-C029-4EF9-9817-F2A40A244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33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54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67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36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11482323" y="6554348"/>
            <a:ext cx="374808" cy="14363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>
            <a:lvl1pPr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141"/>
              </a:lnSpc>
              <a:defRPr/>
            </a:pPr>
            <a:fld id="{B4C97C18-4090-4589-B3F6-84FABBF93C2D}" type="slidenum">
              <a:rPr lang="en-US" altLang="ru-RU" sz="952" smtClean="0">
                <a:solidFill>
                  <a:srgbClr val="7F7F7F"/>
                </a:solidFill>
              </a:rPr>
              <a:pPr algn="r" eaLnBrk="1" hangingPunct="1">
                <a:lnSpc>
                  <a:spcPts val="1141"/>
                </a:lnSpc>
                <a:defRPr/>
              </a:pPr>
              <a:t>‹#›</a:t>
            </a:fld>
            <a:endParaRPr lang="en-US" altLang="ru-RU" sz="952" smtClean="0">
              <a:solidFill>
                <a:srgbClr val="7F7F7F"/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78" y="55438"/>
            <a:ext cx="2162824" cy="8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342551" y="892057"/>
            <a:ext cx="115053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752685" y="181579"/>
            <a:ext cx="9105210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en-US" sz="2222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7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02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34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85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52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13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05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04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2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&#1060;&#1086;&#1088;&#1084;&#1072;%20&#1076;&#1083;&#1103;%20&#1079;&#1072;&#1087;&#1086;&#1083;&#1085;&#1077;&#1085;&#1080;&#1103;.xls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40.jpeg"/><Relationship Id="rId4" Type="http://schemas.openxmlformats.org/officeDocument/2006/relationships/hyperlink" Target="&#1041;&#1080;&#1079;&#1085;&#1077;&#1089;-&#1087;&#1083;&#1072;&#1085;%20&#1057;&#1061;&#1050;%20&#1086;&#1090;&#1082;&#1086;&#1088;&#1084;%20(&#1058;&#1048;&#1055;&#1054;&#1042;&#1054;&#1045;%20&#1056;&#1045;&#1064;&#1045;&#1053;&#1048;&#1045;%20_%20&#1087;&#1088;&#1080;&#1084;&#1077;&#1088;).xls" TargetMode="Externa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msp.ru/" TargetMode="External"/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gro-coop.ru/" TargetMode="External"/><Relationship Id="rId5" Type="http://schemas.openxmlformats.org/officeDocument/2006/relationships/hyperlink" Target="http://www.smbn.ru/" TargetMode="External"/><Relationship Id="rId4" Type="http://schemas.openxmlformats.org/officeDocument/2006/relationships/hyperlink" Target="http://www.mspbank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5" Type="http://schemas.openxmlformats.org/officeDocument/2006/relationships/image" Target="../media/image23.jpe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532" y="117385"/>
            <a:ext cx="3396285" cy="154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s://static.wixstatic.com/media/359b1f_4de936d2866b410bb74363814338d7c2~mv2.jpg_srz_93_107_85_22_0.50_1.20_0.00_jpg_sr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0629" y="117385"/>
            <a:ext cx="1211615" cy="130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830254" y="6357591"/>
            <a:ext cx="3411990" cy="4120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217613"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477838" defTabSz="1217613"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957263" defTabSz="1217613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436688" defTabSz="1217613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916113" defTabSz="1217613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373313" indent="-287338" defTabSz="1217613" eaLnBrk="0" fontAlgn="base" hangingPunct="0">
              <a:spcBef>
                <a:spcPts val="625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830513" indent="-287338" defTabSz="1217613" eaLnBrk="0" fontAlgn="base" hangingPunct="0">
              <a:spcBef>
                <a:spcPts val="625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287713" indent="-287338" defTabSz="1217613" eaLnBrk="0" fontAlgn="base" hangingPunct="0">
              <a:spcBef>
                <a:spcPts val="625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744913" indent="-287338" defTabSz="1217613" eaLnBrk="0" fontAlgn="base" hangingPunct="0">
              <a:spcBef>
                <a:spcPts val="625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225"/>
              </a:lnSpc>
              <a:defRPr/>
            </a:pPr>
            <a:r>
              <a:rPr lang="ru-RU" altLang="ru-RU" sz="1905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Москва, 2019 </a:t>
            </a:r>
            <a:r>
              <a:rPr lang="ru-RU" altLang="ru-RU" sz="19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г.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5335638"/>
              </p:ext>
            </p:extLst>
          </p:nvPr>
        </p:nvGraphicFramePr>
        <p:xfrm>
          <a:off x="492607" y="1662988"/>
          <a:ext cx="11410834" cy="4827424"/>
        </p:xfrm>
        <a:graphic>
          <a:graphicData uri="http://schemas.openxmlformats.org/presentationml/2006/ole">
            <p:oleObj spid="_x0000_s3109" name="CorelDRAW" r:id="rId5" imgW="11782440" imgH="498600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55508" y="1356628"/>
            <a:ext cx="127070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Narrow" pitchFamily="34" charset="0"/>
              </a:rPr>
              <a:t>Типовое готовое решение </a:t>
            </a:r>
            <a:br>
              <a:rPr lang="ru-RU" sz="4000" b="1" dirty="0">
                <a:latin typeface="Arial Narrow" pitchFamily="34" charset="0"/>
              </a:rPr>
            </a:br>
            <a:r>
              <a:rPr lang="ru-RU" sz="4000" b="1" dirty="0">
                <a:latin typeface="Arial Narrow" pitchFamily="34" charset="0"/>
              </a:rPr>
              <a:t>в отрасли сельского хозяйства </a:t>
            </a:r>
            <a:br>
              <a:rPr lang="ru-RU" sz="4000" b="1" dirty="0">
                <a:latin typeface="Arial Narrow" pitchFamily="34" charset="0"/>
              </a:rPr>
            </a:br>
            <a:r>
              <a:rPr lang="ru-RU" sz="4000" b="1" dirty="0">
                <a:latin typeface="Arial Narrow" pitchFamily="34" charset="0"/>
              </a:rPr>
              <a:t>(мясное скотоводство) </a:t>
            </a:r>
            <a:br>
              <a:rPr lang="ru-RU" sz="4000" b="1" dirty="0">
                <a:latin typeface="Arial Narrow" pitchFamily="34" charset="0"/>
              </a:rPr>
            </a:br>
            <a:r>
              <a:rPr lang="ru-RU" sz="4000" b="1" dirty="0">
                <a:latin typeface="Arial Narrow" pitchFamily="34" charset="0"/>
              </a:rPr>
              <a:t>для создания и развития сельскохозяйственных </a:t>
            </a:r>
            <a:r>
              <a:rPr lang="ru-RU" sz="4000" b="1" dirty="0" smtClean="0">
                <a:latin typeface="Arial Narrow" pitchFamily="34" charset="0"/>
              </a:rPr>
              <a:t>кооперативов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046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atwhatcost.us/wp-content/uploads/2015/07/noun_361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7991" y="3443406"/>
            <a:ext cx="3405686" cy="34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607206" y="1590006"/>
            <a:ext cx="5670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Arial Narrow" pitchFamily="34" charset="0"/>
                <a:hlinkClick r:id="rId3" action="ppaction://hlinkfile"/>
              </a:rPr>
              <a:t>ФОРМА ДЛЯ ЗАПОЛНЕНИЯ (БЕЗ ДАННЫХ) </a:t>
            </a:r>
            <a:endParaRPr lang="ru-RU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7522" y="2712413"/>
            <a:ext cx="756649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  <a:hlinkClick r:id="rId4" action="ppaction://hlinkfile"/>
              </a:rPr>
              <a:t>ТИПОВОЕ ГОТОВОЕ РЕШЕНИЕ АО «КОРПОРАЦИЯ «МСП» </a:t>
            </a:r>
            <a:endParaRPr lang="ru-RU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8" name="Picture 183" descr="https://cdn3.iconfinder.com/data/icons/organic-farming/256/organic-food-fruit-plant-004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467" y="4042159"/>
            <a:ext cx="1560720" cy="20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5" descr="https://cdn3.iconfinder.com/data/icons/organic-farming/351/organic-food-fruit-plant-005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091" y="4067822"/>
            <a:ext cx="2747628" cy="20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7" descr="https://cdn3.iconfinder.com/data/icons/gardening-and-farming/349/gardener-gardening-farmer-008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47" y="4161414"/>
            <a:ext cx="2594342" cy="19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6460" y="1501359"/>
            <a:ext cx="678490" cy="658085"/>
          </a:xfrm>
          <a:prstGeom prst="rect">
            <a:avLst/>
          </a:prstGeom>
        </p:spPr>
      </p:pic>
      <p:pic>
        <p:nvPicPr>
          <p:cNvPr id="4098" name="Picture 2" descr="http://cdn.onlinewebfonts.com/svg/download_5729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83" y="2449792"/>
            <a:ext cx="812477" cy="6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a-webdesign.com/images/checkmark-clipart-clipboard-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989" y="1485765"/>
            <a:ext cx="735474" cy="7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3463" y="2543308"/>
            <a:ext cx="678490" cy="6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0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9262" y="342446"/>
            <a:ext cx="9105210" cy="554532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174" y="1008131"/>
            <a:ext cx="11181805" cy="5374040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8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info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@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corpmsp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.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ru</a:t>
            </a: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www.corpmsp.ru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www.mspbank.ru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www.smbn.ru</a:t>
            </a:r>
            <a:endParaRPr lang="en-GB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0477" y="5895762"/>
            <a:ext cx="84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Данная презентация размещена на сайте </a:t>
            </a:r>
            <a:r>
              <a:rPr lang="en-US" b="1" dirty="0" smtClean="0">
                <a:latin typeface="Arial Narrow" panose="020B0606020202030204" pitchFamily="34" charset="0"/>
                <a:hlinkClick r:id="rId6"/>
              </a:rPr>
              <a:t>AGRO-COOP.RU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4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852847" y="1614918"/>
            <a:ext cx="500642" cy="371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коробки сваи хранится в гараже для доставки Бесплатные Иконки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664" y="4864180"/>
            <a:ext cx="1145028" cy="12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4711994" y="4493632"/>
            <a:ext cx="2860962" cy="57626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634" y="183552"/>
            <a:ext cx="9744115" cy="5545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СХЕМА ВЗАИМОДЕЙСТВИЯ СПОК В СИСТЕМЕ РАЗВИТИЯ СЕЛЬСКОХОЗЯЙСТВЕННОЙ КООПЕРАЦИИ В МЯСНОМ СКОТОВОДСТВЕ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7574" y="4459739"/>
            <a:ext cx="3269138" cy="162930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Комплекс мер поддержки</a:t>
            </a:r>
            <a:br>
              <a:rPr lang="ru-RU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для сельскохозяйственных кооперативов 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и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фермеров-членов сельскохозяйственных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кооперативов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2203" y="6179123"/>
            <a:ext cx="6670922" cy="4956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Рынки, фермерские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магазины, федеральные розничные сети,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переработчики сельскохозяйственной продукции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8205"/>
          <p:cNvSpPr txBox="1">
            <a:spLocks noChangeArrowheads="1"/>
          </p:cNvSpPr>
          <p:nvPr/>
        </p:nvSpPr>
        <p:spPr bwMode="auto">
          <a:xfrm>
            <a:off x="5027488" y="4471537"/>
            <a:ext cx="230505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Реализация </a:t>
            </a:r>
            <a:endParaRPr lang="ru-RU" altLang="ru-RU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продукции</a:t>
            </a:r>
            <a:endParaRPr lang="ru-RU" alt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41659" y="3521616"/>
            <a:ext cx="1579976" cy="57467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52937" y="4421315"/>
            <a:ext cx="2866028" cy="167151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Минсельхоз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России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Региональные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МСХ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2013" y="3817159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т.ч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. убойный и перерабатывающий цех)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7653006"/>
              </p:ext>
            </p:extLst>
          </p:nvPr>
        </p:nvGraphicFramePr>
        <p:xfrm>
          <a:off x="5151176" y="5244717"/>
          <a:ext cx="891127" cy="759582"/>
        </p:xfrm>
        <a:graphic>
          <a:graphicData uri="http://schemas.openxmlformats.org/presentationml/2006/ole">
            <p:oleObj spid="_x0000_s2276" name="CorelDRAW" r:id="rId4" imgW="4571640" imgH="3898440" progId="">
              <p:embed/>
            </p:oleObj>
          </a:graphicData>
        </a:graphic>
      </p:graphicFrame>
      <p:sp>
        <p:nvSpPr>
          <p:cNvPr id="18" name="Стрелка вправо 17"/>
          <p:cNvSpPr/>
          <p:nvPr/>
        </p:nvSpPr>
        <p:spPr>
          <a:xfrm rot="10800000">
            <a:off x="8068562" y="3510813"/>
            <a:ext cx="1597688" cy="57467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067" name="Picture 19" descr="http://cdn.onlinewebfonts.com/svg/img_3556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3269" y="2799500"/>
            <a:ext cx="1782552" cy="14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052768" y="2808838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 Narrow" panose="020B0606020202030204" pitchFamily="34" charset="0"/>
              </a:rPr>
              <a:t>Грантовая поддержка </a:t>
            </a:r>
          </a:p>
          <a:p>
            <a:pPr algn="ctr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и</a:t>
            </a:r>
            <a:r>
              <a:rPr lang="ru-RU" sz="1400" b="1" dirty="0" smtClean="0">
                <a:latin typeface="Arial Narrow" panose="020B0606020202030204" pitchFamily="34" charset="0"/>
              </a:rPr>
              <a:t> льготное кредитование, </a:t>
            </a:r>
          </a:p>
          <a:p>
            <a:pPr algn="ctr">
              <a:defRPr/>
            </a:pPr>
            <a:r>
              <a:rPr lang="ru-RU" sz="1400" b="1" dirty="0" smtClean="0">
                <a:latin typeface="Arial Narrow" panose="020B0606020202030204" pitchFamily="34" charset="0"/>
              </a:rPr>
              <a:t>возмещение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кап.затрат</a:t>
            </a:r>
            <a:r>
              <a:rPr lang="ru-RU" sz="1400" b="1" dirty="0" smtClean="0">
                <a:latin typeface="Arial Narrow" panose="020B0606020202030204" pitchFamily="34" charset="0"/>
              </a:rPr>
              <a:t>  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07639" y="3000393"/>
            <a:ext cx="2223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«Коробочный» продукт </a:t>
            </a:r>
            <a:endParaRPr lang="ru-RU" sz="14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Arial Narrow" panose="020B0606020202030204" pitchFamily="34" charset="0"/>
              </a:rPr>
              <a:t>АО «Корпорация «МСП» 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2069" name="Picture 21" descr="https://us.123rf.com/450wm/ahasoft2000/ahasoft20001701/ahasoft2000170110635/70572841-coins-donation-hand-vector-pictogram-illustration-style-is-a-flat-iconic-bicolor-blue-and-gray-symbo.jpg?ver=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635" y="3024905"/>
            <a:ext cx="1396250" cy="13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69973" y="3253852"/>
            <a:ext cx="847725" cy="8286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3579" y="3037153"/>
            <a:ext cx="781050" cy="790575"/>
          </a:xfrm>
          <a:prstGeom prst="rect">
            <a:avLst/>
          </a:prstGeom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2970818" y="908627"/>
            <a:ext cx="6087533" cy="102381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5470" y="1199383"/>
            <a:ext cx="4874155" cy="433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Закупка и сбор продукции у членов кооператива ЛПХ/КФХ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31" name="Picture 183" descr="https://cdn3.iconfinder.com/data/icons/organic-farming/256/organic-food-fruit-plant-004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614" y="908627"/>
            <a:ext cx="942672" cy="12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33" name="Picture 185" descr="https://cdn3.iconfinder.com/data/icons/organic-farming/351/organic-food-fruit-plant-005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4442" y="901184"/>
            <a:ext cx="1674813" cy="122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atwhatcost.us/wp-content/uploads/2015/07/noun_361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483" y="1682609"/>
            <a:ext cx="2684592" cy="268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087628" y="3869283"/>
            <a:ext cx="4222802" cy="68474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Кредитно-гарантийная и лизинговая поддержка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0" y="4504210"/>
            <a:ext cx="1396004" cy="85091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088603" y="4509896"/>
            <a:ext cx="4841934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Маркетинговая и информационная поддержка через Центры Компетенций,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 том числе с использованием сервисов Портала Бизнес-навигатор МСП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867" y="3037170"/>
            <a:ext cx="2163618" cy="984251"/>
          </a:xfrm>
          <a:prstGeom prst="rect">
            <a:avLst/>
          </a:prstGeom>
        </p:spPr>
      </p:pic>
      <p:pic>
        <p:nvPicPr>
          <p:cNvPr id="56" name="Picture 4" descr="http://tttclub.ru/wp-content/uploads/2016/10/Partn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45" y="5461176"/>
            <a:ext cx="505536" cy="2929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4111" name="Picture 15" descr="https://cdn0.iconfinder.com/data/icons/business-and-finance-86/512/business_finance_money-08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71" y="3890784"/>
            <a:ext cx="613347" cy="613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4113" name="Picture 17" descr="https://image.flaticon.com/icons/png/512/95/956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23" y="6025710"/>
            <a:ext cx="468221" cy="404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0" name="Прямоугольник 39"/>
          <p:cNvSpPr/>
          <p:nvPr/>
        </p:nvSpPr>
        <p:spPr>
          <a:xfrm>
            <a:off x="1134430" y="5347880"/>
            <a:ext cx="6096000" cy="5491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Расширение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доступа к закупкам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 государственным участием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37395" y="16265294"/>
            <a:ext cx="45719" cy="1448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Консультационная и организационная поддержка </a:t>
            </a:r>
          </a:p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через Центры Компетенций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2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2" b="32178"/>
          <a:stretch>
            <a:fillRect/>
          </a:stretch>
        </p:blipFill>
        <p:spPr bwMode="auto">
          <a:xfrm>
            <a:off x="8081685" y="3107452"/>
            <a:ext cx="2428050" cy="80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7032911" y="3907904"/>
            <a:ext cx="4691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Возмещение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части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капитальных затрат на создание основных средств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развитие </a:t>
            </a:r>
            <a:r>
              <a:rPr lang="ru-RU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СПоК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32911" y="4502540"/>
            <a:ext cx="4525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Грант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на развитие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материально-технической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базы </a:t>
            </a:r>
            <a:r>
              <a:rPr lang="ru-RU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СПоК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32911" y="4997877"/>
            <a:ext cx="6096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93324">
              <a:lnSpc>
                <a:spcPct val="107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Грант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создание и развитие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КФХ «АГРОСТАРТАП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32911" y="5501437"/>
            <a:ext cx="431123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3324">
              <a:lnSpc>
                <a:spcPct val="107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Грант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начинающему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фермеру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032911" y="5997361"/>
            <a:ext cx="6096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93324">
              <a:lnSpc>
                <a:spcPct val="107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Грант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развитие семейной животноводческой фермы</a:t>
            </a:r>
          </a:p>
        </p:txBody>
      </p:sp>
      <p:pic>
        <p:nvPicPr>
          <p:cNvPr id="4118" name="Picture 22" descr="http://cdn.onlinewebfonts.com/svg/img_4611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53" y="4510169"/>
            <a:ext cx="450201" cy="3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s://www.shareicon.net/data/2016/08/07/808080_time_512x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913" y="3948543"/>
            <a:ext cx="477673" cy="4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авая фигурная скобка 37"/>
          <p:cNvSpPr/>
          <p:nvPr/>
        </p:nvSpPr>
        <p:spPr>
          <a:xfrm rot="16200000">
            <a:off x="5718336" y="-792817"/>
            <a:ext cx="270934" cy="7389684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183" descr="https://cdn3.iconfinder.com/data/icons/organic-farming/256/organic-food-fruit-plant-004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074" y="1064093"/>
            <a:ext cx="1363826" cy="17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5" descr="https://cdn3.iconfinder.com/data/icons/organic-farming/351/organic-food-fruit-plant-005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219" y="1101690"/>
            <a:ext cx="2400999" cy="17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032911" y="6384790"/>
            <a:ext cx="6096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93324">
              <a:lnSpc>
                <a:spcPct val="107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Льготное кредитование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AutoShape 62" descr="https://im0-tub-ru.yandex.net/i?id=29a829353fe9fb7d05a249cee86fadd2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4" descr="https://im0-tub-ru.yandex.net/i?id=29a829353fe9fb7d05a249cee86fadd2&amp;n=13"/>
          <p:cNvSpPr>
            <a:spLocks noChangeAspect="1" noChangeArrowheads="1"/>
          </p:cNvSpPr>
          <p:nvPr/>
        </p:nvSpPr>
        <p:spPr bwMode="auto">
          <a:xfrm>
            <a:off x="-1272433" y="9234677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62" name="Picture 66" descr="https://img2.pngindir.com/20180414/jzq/kisspng-computer-icons-download-toilet-paper-5ad2b010cfff47.98860742152375707285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763" y="5023328"/>
            <a:ext cx="303179" cy="3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http://cdn.onlinewebfonts.com/svg/img_45819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53" y="5495124"/>
            <a:ext cx="379733" cy="3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1132603" y="5987348"/>
            <a:ext cx="6096000" cy="5491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Консультационная и организационная поддержка </a:t>
            </a:r>
          </a:p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через Центры компетенций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168" name="Picture 72" descr="http://cdn.onlinewebfonts.com/svg/img_4645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806" y="5984893"/>
            <a:ext cx="388053" cy="3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70" name="Picture 74" descr="https://banner2.kisspng.com/20180525/hl/kisspng-bank-card-credit-card-atm-card-debit-card-credit-card-icon-5b0892d442f323.841558761527288532274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6439" y="6390437"/>
            <a:ext cx="559753" cy="3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7083" y="178903"/>
            <a:ext cx="9868861" cy="554532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ВЗАИМОДЕЙСТВИЕ 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СХК 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 ОРГАНАМИ ГОСУДАРСТВЕННОЙ ВЛАСТИ </a:t>
            </a:r>
            <a:b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 ИНСТИТУТАМИ ПОДДЕРЖКИ МСП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69504" y="159934"/>
            <a:ext cx="10257921" cy="554532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АЛГОРИТМ ВЗАИМОДЕЙСТВИЯ СХК С УЧАСТНИКАМИ ОТРАСЛЕВОГО РЫНКА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atwhatcost.us/wp-content/uploads/2015/07/noun_361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281" y="2021620"/>
            <a:ext cx="2869184" cy="28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64529" y="2564451"/>
            <a:ext cx="3288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 Narrow" panose="020B0606020202030204" pitchFamily="34" charset="0"/>
              </a:rPr>
              <a:t>Ярмарки/</a:t>
            </a:r>
            <a:endParaRPr lang="ru-RU" altLang="ru-RU" b="1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 Narrow" panose="020B0606020202030204" pitchFamily="34" charset="0"/>
              </a:rPr>
              <a:t>Магазины Центросоюз/Федеральные и региональные розничные сети/ Фермерские магазины/Социальные объекты </a:t>
            </a:r>
            <a:endParaRPr lang="ru-RU" alt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13500" y="4355190"/>
            <a:ext cx="8579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 smtClean="0">
                <a:latin typeface="Arial Narrow" panose="020B0606020202030204" pitchFamily="34" charset="0"/>
              </a:rPr>
              <a:t>СПоК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46043" y="2603469"/>
            <a:ext cx="3711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anose="020B0606020202030204" pitchFamily="34" charset="0"/>
              </a:rPr>
              <a:t>Поставщики оборудования</a:t>
            </a:r>
            <a:r>
              <a:rPr lang="ru-RU" b="1" dirty="0" smtClean="0">
                <a:latin typeface="Arial Narrow" panose="020B0606020202030204" pitchFamily="34" charset="0"/>
              </a:rPr>
              <a:t>,</a:t>
            </a:r>
          </a:p>
          <a:p>
            <a:pPr algn="ctr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>кормов</a:t>
            </a:r>
            <a:r>
              <a:rPr lang="ru-RU" b="1" dirty="0" smtClean="0">
                <a:latin typeface="Arial Narrow" panose="020B0606020202030204" pitchFamily="34" charset="0"/>
              </a:rPr>
              <a:t>, ГСМ, медикаментов, запасных частей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036656" y="5934670"/>
            <a:ext cx="3023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latin typeface="Arial Narrow" panose="020B0606020202030204" pitchFamily="34" charset="0"/>
              </a:rPr>
              <a:t>ЛПХ/КФХ </a:t>
            </a:r>
            <a:endParaRPr lang="ru-RU" altLang="ru-RU" b="1" dirty="0" smtClean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 Narrow" panose="020B0606020202030204" pitchFamily="34" charset="0"/>
              </a:rPr>
              <a:t>(поставка кормов, закупка бычков)</a:t>
            </a:r>
            <a:endParaRPr lang="ru-RU" altLang="ru-RU" b="1" dirty="0"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 flipH="1">
            <a:off x="0" y="6009925"/>
            <a:ext cx="3617231" cy="571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latin typeface="Arial Narrow" panose="020B0606020202030204" pitchFamily="34" charset="0"/>
              </a:rPr>
              <a:t>Крупные </a:t>
            </a:r>
            <a:r>
              <a:rPr lang="ru-RU" sz="1800" b="1" dirty="0" err="1" smtClean="0">
                <a:latin typeface="Arial Narrow" panose="020B0606020202030204" pitchFamily="34" charset="0"/>
              </a:rPr>
              <a:t>сельхозтоваропереработчики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60278" y="1959155"/>
            <a:ext cx="3564373" cy="3494652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6832336">
            <a:off x="3448763" y="2166451"/>
            <a:ext cx="521908" cy="12148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5124" name="Picture 4" descr="https://www.vecernji.hr/media/img/4f/fd/fbe4e3912e285bf3390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55" y="960773"/>
            <a:ext cx="2461369" cy="16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трелка вниз 46"/>
          <p:cNvSpPr/>
          <p:nvPr/>
        </p:nvSpPr>
        <p:spPr>
          <a:xfrm rot="14817326">
            <a:off x="8114601" y="2195165"/>
            <a:ext cx="521908" cy="12148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3816789">
            <a:off x="3525850" y="4251490"/>
            <a:ext cx="521908" cy="12148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7879653">
            <a:off x="8015630" y="4283381"/>
            <a:ext cx="521908" cy="12148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 descr="https://www.krsprice.ru/upload/published/news/84e276ab/ad2e9334/7b4ccb5f/c2c85cbe/news5792420ab06e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55" y="4336588"/>
            <a:ext cx="2461369" cy="15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zastavki.com/pictures/1920x1200/2011/Animals_Beasts_Gobies_on_a_walk_028289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9354" y="4172940"/>
            <a:ext cx="2666484" cy="16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s.hamodia.com/hamod-uploads/2018/02/21172837/shutterstock_70279198-1024x6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8634" y="944399"/>
            <a:ext cx="2666484" cy="16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0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11409" y="1539781"/>
            <a:ext cx="5070175" cy="4021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ШАГ 1 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679" y="-145958"/>
            <a:ext cx="9684321" cy="15162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АЛГОРИТМ РАБОТЫ С ТИПОВЫМ ГОТОВЫМ РЕШЕНИЕМ В ОТРАСЛИ СЕЛЬСКОГО ХОЗЯЙСТВА (МЯСНОЕ СКОТОВОДСТВО)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019" y="843778"/>
            <a:ext cx="10925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ТИПОВОЕ ГОТОВОЕ РЕШЕНИЕ В ОТРАСЛИ МЯСНОГО СКОТОВОДСТВА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азработано АО «Корпорация «МСП» с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Национальным союзом производителей говядины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411409" y="6536102"/>
            <a:ext cx="9672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>
                <a:latin typeface="Arial Narrow" panose="020B0606020202030204" pitchFamily="34" charset="0"/>
              </a:rPr>
              <a:t>*Полная информация о Комплексе мер поддержки («коробочном» продукте) размещена </a:t>
            </a:r>
            <a:r>
              <a:rPr lang="ru-RU" altLang="ru-RU" sz="1400" dirty="0">
                <a:latin typeface="Arial Narrow" panose="020B0606020202030204" pitchFamily="34" charset="0"/>
              </a:rPr>
              <a:t>на сайтах: </a:t>
            </a:r>
            <a:r>
              <a:rPr lang="en-US" alt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corpmsp.ru</a:t>
            </a:r>
            <a:r>
              <a:rPr lang="ru-RU" alt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alt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agro-coop.ru</a:t>
            </a:r>
            <a:endParaRPr lang="ru-RU" alt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09" y="2027028"/>
            <a:ext cx="5515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Определить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цели и стоимость проекта: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Возможный объем производимой продукции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Рынок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сырья, поставщиков и покупателей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Потребность 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создании основных фондов и их стоимость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7353" y="1965664"/>
            <a:ext cx="5814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Определить затратную часть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проекта: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Прямые затраты, влияющие на себестоимость производимой продукции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Фонд оплаты труда сотрудников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Прочие расходы (транспортные, коммунальные и накладные и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др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7353" y="1526814"/>
            <a:ext cx="5498123" cy="4021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ШАГ 2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09" y="3779204"/>
            <a:ext cx="5286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Определить источник создания основных фондов: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Грантовая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поддержка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Собственное участие инициатора проекта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Источник дополнительного финансирования в рамках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Комплекса мер поддержки («коробочный» продукт)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для сельскохозяйственных кооперативов и фермеров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1410" y="3339787"/>
            <a:ext cx="5070174" cy="4021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ШАГ 3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7353" y="3741932"/>
            <a:ext cx="5384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Определить доходную часть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проекта: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Проанализировать ценообразование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Рассчитать финансовый план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ровести анализ финансового результата</a:t>
            </a:r>
          </a:p>
          <a:p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77354" y="3356295"/>
            <a:ext cx="5498122" cy="4229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ШАГ 4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1409" y="5342431"/>
            <a:ext cx="11464067" cy="1155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5126" name="Picture 6" descr="https://maxcdn.icons8.com/Share/icon/p1em/Very_Basic/idea1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075" y="5389323"/>
            <a:ext cx="984897" cy="9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372052" y="5420100"/>
            <a:ext cx="7604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ПОЛУЧИТЬ СВЕДЕНИЯ </a:t>
            </a:r>
            <a:r>
              <a:rPr lang="ru-RU" b="1" dirty="0">
                <a:latin typeface="Arial Narrow" panose="020B0606020202030204" pitchFamily="34" charset="0"/>
              </a:rPr>
              <a:t>ОБ ЭКОНОМИЧЕСКОЙ ЭФФЕКТИВНОСТИ </a:t>
            </a:r>
            <a:r>
              <a:rPr lang="ru-RU" b="1" dirty="0" smtClean="0">
                <a:latin typeface="Arial Narrow" panose="020B0606020202030204" pitchFamily="34" charset="0"/>
              </a:rPr>
              <a:t>ПРОЕКТА</a:t>
            </a:r>
          </a:p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 ПРИНЯТЬ </a:t>
            </a:r>
            <a:r>
              <a:rPr lang="ru-RU" b="1" dirty="0">
                <a:latin typeface="Arial Narrow" panose="020B0606020202030204" pitchFamily="34" charset="0"/>
              </a:rPr>
              <a:t>ИНИЦИАТОРОМ ПРОЕКТА РЕШЕНИЯ О ЕГО РЕАЛИЗАЦИИ 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697414" y="1526186"/>
            <a:ext cx="464110" cy="4221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697413" y="3353282"/>
            <a:ext cx="464110" cy="4221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2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99" y="1258578"/>
            <a:ext cx="5048250" cy="5407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347" y="168723"/>
            <a:ext cx="9105210" cy="5545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РАБОТА С ТИПОВЫМ ГОТОВЫМ РЕШЕНИЕМ –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ФИНАНСОВЫЙ ПЛАН КФХ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9230" y="1241564"/>
            <a:ext cx="4882616" cy="540775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8" name="Прямоугольник 7"/>
          <p:cNvSpPr/>
          <p:nvPr/>
        </p:nvSpPr>
        <p:spPr>
          <a:xfrm>
            <a:off x="9016651" y="5408251"/>
            <a:ext cx="438849" cy="221702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62527" y="5254823"/>
            <a:ext cx="2538722" cy="18324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669473" y="3698250"/>
            <a:ext cx="1219200" cy="70273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5207922" y="2057377"/>
            <a:ext cx="1740627" cy="623264"/>
          </a:xfrm>
          <a:prstGeom prst="accentBorderCallout1">
            <a:avLst>
              <a:gd name="adj1" fmla="val 55428"/>
              <a:gd name="adj2" fmla="val -6971"/>
              <a:gd name="adj3" fmla="val 26565"/>
              <a:gd name="adj4" fmla="val -34051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(количество голов КРС)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Выноска 1 (граница и черта) 18"/>
          <p:cNvSpPr/>
          <p:nvPr/>
        </p:nvSpPr>
        <p:spPr>
          <a:xfrm flipH="1">
            <a:off x="284775" y="1745825"/>
            <a:ext cx="1450888" cy="558423"/>
          </a:xfrm>
          <a:prstGeom prst="accentBorderCallout1">
            <a:avLst>
              <a:gd name="adj1" fmla="val 18750"/>
              <a:gd name="adj2" fmla="val -8333"/>
              <a:gd name="adj3" fmla="val 117906"/>
              <a:gd name="adj4" fmla="val -17698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(затраты)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Выноска 1 (граница и черта) 20"/>
          <p:cNvSpPr/>
          <p:nvPr/>
        </p:nvSpPr>
        <p:spPr>
          <a:xfrm flipH="1">
            <a:off x="284775" y="4615381"/>
            <a:ext cx="1530402" cy="667824"/>
          </a:xfrm>
          <a:prstGeom prst="accentBorderCallout1">
            <a:avLst>
              <a:gd name="adj1" fmla="val 52106"/>
              <a:gd name="adj2" fmla="val -9770"/>
              <a:gd name="adj3" fmla="val 115095"/>
              <a:gd name="adj4" fmla="val -43748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Ввод данных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(доля собственного участия)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2" name="Выноска 1 (граница и черта) 21"/>
          <p:cNvSpPr/>
          <p:nvPr/>
        </p:nvSpPr>
        <p:spPr>
          <a:xfrm flipH="1">
            <a:off x="7974397" y="1793769"/>
            <a:ext cx="1178405" cy="462533"/>
          </a:xfrm>
          <a:prstGeom prst="accentBorderCallout1">
            <a:avLst>
              <a:gd name="adj1" fmla="val 52106"/>
              <a:gd name="adj2" fmla="val -9770"/>
              <a:gd name="adj3" fmla="val 165562"/>
              <a:gd name="adj4" fmla="val -9468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Получение расчета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3" name="Выноска 1 (граница и черта) 22"/>
          <p:cNvSpPr/>
          <p:nvPr/>
        </p:nvSpPr>
        <p:spPr>
          <a:xfrm flipH="1">
            <a:off x="7106607" y="5438068"/>
            <a:ext cx="1178405" cy="573271"/>
          </a:xfrm>
          <a:prstGeom prst="accentBorderCallout1">
            <a:avLst>
              <a:gd name="adj1" fmla="val 52106"/>
              <a:gd name="adj2" fmla="val -9770"/>
              <a:gd name="adj3" fmla="val 182105"/>
              <a:gd name="adj4" fmla="val -99903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Получение итогового чистого дохода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86722" y="2394199"/>
            <a:ext cx="963984" cy="2546534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88732" y="2025037"/>
            <a:ext cx="832837" cy="216705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70554" y="4938188"/>
            <a:ext cx="2530695" cy="2323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85347" y="5383210"/>
            <a:ext cx="477179" cy="220992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955537" y="6488122"/>
            <a:ext cx="2538722" cy="18324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89810" y="2025037"/>
            <a:ext cx="832837" cy="216705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491516" y="2424983"/>
            <a:ext cx="963984" cy="2546534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289809" y="2553313"/>
            <a:ext cx="832837" cy="21670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455500" y="4951727"/>
            <a:ext cx="2456346" cy="218782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445630" y="5261393"/>
            <a:ext cx="2466216" cy="1766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470538" y="6472642"/>
            <a:ext cx="2466216" cy="1766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867584"/>
            <a:ext cx="12192000" cy="2887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0980" y="798011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Ввод исходных данных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97337" y="793022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Получение расчета 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73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152" y="175125"/>
            <a:ext cx="9105210" cy="554532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 С ТИПОВЫМ ГОТОВЫМ РЕШЕНИЕМ –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ФИНАНСОВЫЙ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ПЛАН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КФХ - СХК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7361" y="1107637"/>
            <a:ext cx="4690534" cy="570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14" y="1077249"/>
            <a:ext cx="4692290" cy="57075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600202" y="3634176"/>
            <a:ext cx="1219200" cy="70273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86722" y="2326461"/>
            <a:ext cx="931755" cy="2527728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80377" y="5215467"/>
            <a:ext cx="2394810" cy="125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1 (граница и черта) 17"/>
          <p:cNvSpPr/>
          <p:nvPr/>
        </p:nvSpPr>
        <p:spPr>
          <a:xfrm flipH="1">
            <a:off x="359916" y="4823344"/>
            <a:ext cx="1427820" cy="667824"/>
          </a:xfrm>
          <a:prstGeom prst="accentBorderCallout1">
            <a:avLst>
              <a:gd name="adj1" fmla="val 52106"/>
              <a:gd name="adj2" fmla="val -9770"/>
              <a:gd name="adj3" fmla="val 78941"/>
              <a:gd name="adj4" fmla="val -51173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Ввод данных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(доля собственного участия)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9" name="Выноска 1 (граница и черта) 18"/>
          <p:cNvSpPr/>
          <p:nvPr/>
        </p:nvSpPr>
        <p:spPr>
          <a:xfrm>
            <a:off x="5017471" y="1847356"/>
            <a:ext cx="1243678" cy="623264"/>
          </a:xfrm>
          <a:prstGeom prst="accentBorderCallout1">
            <a:avLst>
              <a:gd name="adj1" fmla="val 49994"/>
              <a:gd name="adj2" fmla="val -7652"/>
              <a:gd name="adj3" fmla="val 28277"/>
              <a:gd name="adj4" fmla="val -46502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(количество голов КРС)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Выноска 1 (граница и черта) 19"/>
          <p:cNvSpPr/>
          <p:nvPr/>
        </p:nvSpPr>
        <p:spPr>
          <a:xfrm flipH="1">
            <a:off x="359916" y="1879776"/>
            <a:ext cx="1178405" cy="558423"/>
          </a:xfrm>
          <a:prstGeom prst="accentBorderCallout1">
            <a:avLst>
              <a:gd name="adj1" fmla="val 43009"/>
              <a:gd name="adj2" fmla="val -8333"/>
              <a:gd name="adj3" fmla="val 76772"/>
              <a:gd name="adj4" fmla="val -37614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(затраты)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Выноска 1 (граница и черта) 20"/>
          <p:cNvSpPr/>
          <p:nvPr/>
        </p:nvSpPr>
        <p:spPr>
          <a:xfrm flipH="1">
            <a:off x="8144353" y="1636492"/>
            <a:ext cx="1178405" cy="462533"/>
          </a:xfrm>
          <a:prstGeom prst="accentBorderCallout1">
            <a:avLst>
              <a:gd name="adj1" fmla="val 52106"/>
              <a:gd name="adj2" fmla="val -9770"/>
              <a:gd name="adj3" fmla="val 59621"/>
              <a:gd name="adj4" fmla="val -78044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Получение расчета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2" name="Выноска 1 (граница и черта) 21"/>
          <p:cNvSpPr/>
          <p:nvPr/>
        </p:nvSpPr>
        <p:spPr>
          <a:xfrm flipH="1">
            <a:off x="7033916" y="5576311"/>
            <a:ext cx="1178405" cy="573271"/>
          </a:xfrm>
          <a:prstGeom prst="accentBorderCallout1">
            <a:avLst>
              <a:gd name="adj1" fmla="val 52106"/>
              <a:gd name="adj2" fmla="val -9770"/>
              <a:gd name="adj3" fmla="val 186873"/>
              <a:gd name="adj4" fmla="val -101379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Получение итогового чистого дохода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29352" y="1879776"/>
            <a:ext cx="822254" cy="231267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89041" y="4885718"/>
            <a:ext cx="2386146" cy="239456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07152" y="5340798"/>
            <a:ext cx="381889" cy="314935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529922" y="2314476"/>
            <a:ext cx="898389" cy="2647846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428311" y="4972935"/>
            <a:ext cx="2429584" cy="239456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046422" y="5448759"/>
            <a:ext cx="381889" cy="314935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24528" y="1909744"/>
            <a:ext cx="822254" cy="231267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40968" y="5298568"/>
            <a:ext cx="2394810" cy="1501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428311" y="6670145"/>
            <a:ext cx="2420384" cy="144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867590" y="6581468"/>
            <a:ext cx="2420384" cy="144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8345766" y="5298568"/>
            <a:ext cx="1082545" cy="5643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867584"/>
            <a:ext cx="12192000" cy="2887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0980" y="798011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Ввод исходных данных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497337" y="793022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Получение расчета 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5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490218" y="190046"/>
            <a:ext cx="9105210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22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РАБОТА С ТИПОВЫМ ГОТОВЫМ РЕШЕНИЕМ –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ФИНАНСОВЫЙ ПЛАН СХК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200" y="1182027"/>
            <a:ext cx="5017734" cy="5657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3671" y="1140718"/>
            <a:ext cx="4983529" cy="56568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8495" y="2683389"/>
            <a:ext cx="838440" cy="1771309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20313" y="1690559"/>
            <a:ext cx="501226" cy="208397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65429" y="4763301"/>
            <a:ext cx="2153234" cy="798624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49538" y="5804637"/>
            <a:ext cx="597801" cy="226479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31533" y="5653528"/>
            <a:ext cx="2191376" cy="1511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042400" y="6068916"/>
            <a:ext cx="636018" cy="291209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600202" y="3659579"/>
            <a:ext cx="1219200" cy="70273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1 (граница и черта) 20"/>
          <p:cNvSpPr/>
          <p:nvPr/>
        </p:nvSpPr>
        <p:spPr>
          <a:xfrm flipH="1">
            <a:off x="268035" y="4971679"/>
            <a:ext cx="1541762" cy="667824"/>
          </a:xfrm>
          <a:prstGeom prst="accentBorderCallout1">
            <a:avLst>
              <a:gd name="adj1" fmla="val 52106"/>
              <a:gd name="adj2" fmla="val -9770"/>
              <a:gd name="adj3" fmla="val 120191"/>
              <a:gd name="adj4" fmla="val -60824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(создание неделимого фонда 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Выноска 1 (граница и черта) 21"/>
          <p:cNvSpPr/>
          <p:nvPr/>
        </p:nvSpPr>
        <p:spPr>
          <a:xfrm>
            <a:off x="5162244" y="1910266"/>
            <a:ext cx="1738698" cy="623264"/>
          </a:xfrm>
          <a:prstGeom prst="accentBorderCallout1">
            <a:avLst>
              <a:gd name="adj1" fmla="val 54069"/>
              <a:gd name="adj2" fmla="val -8333"/>
              <a:gd name="adj3" fmla="val -4310"/>
              <a:gd name="adj4" fmla="val -33547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(количество голов КРС)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Выноска 1 (граница и черта) 22"/>
          <p:cNvSpPr/>
          <p:nvPr/>
        </p:nvSpPr>
        <p:spPr>
          <a:xfrm flipH="1">
            <a:off x="268035" y="1865973"/>
            <a:ext cx="1178405" cy="896958"/>
          </a:xfrm>
          <a:prstGeom prst="accentBorderCallout1">
            <a:avLst>
              <a:gd name="adj1" fmla="val 18750"/>
              <a:gd name="adj2" fmla="val -8333"/>
              <a:gd name="adj3" fmla="val 90317"/>
              <a:gd name="adj4" fmla="val -38688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(стоимость создания основных фондов 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4" name="Выноска 1 (граница и черта) 23"/>
          <p:cNvSpPr/>
          <p:nvPr/>
        </p:nvSpPr>
        <p:spPr>
          <a:xfrm flipH="1">
            <a:off x="8279571" y="1938448"/>
            <a:ext cx="1178405" cy="462533"/>
          </a:xfrm>
          <a:prstGeom prst="accentBorderCallout1">
            <a:avLst>
              <a:gd name="adj1" fmla="val 48445"/>
              <a:gd name="adj2" fmla="val -11926"/>
              <a:gd name="adj3" fmla="val 57880"/>
              <a:gd name="adj4" fmla="val -84315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Получение расчета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5" name="Выноска 1 (граница и черта) 24"/>
          <p:cNvSpPr/>
          <p:nvPr/>
        </p:nvSpPr>
        <p:spPr>
          <a:xfrm flipH="1">
            <a:off x="7368182" y="5716861"/>
            <a:ext cx="1178405" cy="573271"/>
          </a:xfrm>
          <a:prstGeom prst="accentBorderCallout1">
            <a:avLst>
              <a:gd name="adj1" fmla="val 52106"/>
              <a:gd name="adj2" fmla="val -9770"/>
              <a:gd name="adj3" fmla="val 176239"/>
              <a:gd name="adj4" fmla="val -9329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Получение итогового чистого дохода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6" name="Выноска 1 (граница и черта) 25"/>
          <p:cNvSpPr/>
          <p:nvPr/>
        </p:nvSpPr>
        <p:spPr>
          <a:xfrm flipH="1">
            <a:off x="1218705" y="4010946"/>
            <a:ext cx="1453689" cy="561835"/>
          </a:xfrm>
          <a:prstGeom prst="accentBorderCallout1">
            <a:avLst>
              <a:gd name="adj1" fmla="val 66973"/>
              <a:gd name="adj2" fmla="val -9770"/>
              <a:gd name="adj3" fmla="val 138935"/>
              <a:gd name="adj4" fmla="val -49110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(прочие расходы)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23415" y="6714554"/>
            <a:ext cx="2191376" cy="1511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635005" y="6652167"/>
            <a:ext cx="2234789" cy="1511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044803" y="5735043"/>
            <a:ext cx="636018" cy="291209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635006" y="4763301"/>
            <a:ext cx="2234787" cy="792573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635005" y="5626340"/>
            <a:ext cx="2234787" cy="1511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041733" y="2762931"/>
            <a:ext cx="1000667" cy="2391733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068825" y="1664942"/>
            <a:ext cx="501226" cy="208397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46935" y="6104121"/>
            <a:ext cx="600404" cy="291209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435105" y="2127281"/>
            <a:ext cx="690095" cy="172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endCxn id="31" idx="1"/>
          </p:cNvCxnSpPr>
          <p:nvPr/>
        </p:nvCxnSpPr>
        <p:spPr>
          <a:xfrm flipV="1">
            <a:off x="8679180" y="5701895"/>
            <a:ext cx="955825" cy="3216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867584"/>
            <a:ext cx="12192000" cy="2887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0980" y="798011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Ввод исходных данных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497337" y="793022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Получение расчета 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37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745" y="237247"/>
            <a:ext cx="9105210" cy="554532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 С ТИПОВЫМ ГОТОВЫМ РЕШЕНИЕМ –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ИНВЕСТИЦИОННАЯ ПРОГРАММА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024" y="990879"/>
            <a:ext cx="7446525" cy="2751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7454" y="1673404"/>
            <a:ext cx="1451650" cy="1951145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58" y="3742234"/>
            <a:ext cx="11829976" cy="30804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43271" y="4442138"/>
            <a:ext cx="3525163" cy="23805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7258869" y="1147211"/>
            <a:ext cx="2464442" cy="464201"/>
          </a:xfrm>
          <a:prstGeom prst="accentBorderCallout1">
            <a:avLst>
              <a:gd name="adj1" fmla="val 58146"/>
              <a:gd name="adj2" fmla="val -5153"/>
              <a:gd name="adj3" fmla="val 114057"/>
              <a:gd name="adj4" fmla="val -26673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Ввод данных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(потребность в финансировании)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9096513" y="3219190"/>
            <a:ext cx="2464442" cy="464201"/>
          </a:xfrm>
          <a:prstGeom prst="accentBorderCallout1">
            <a:avLst>
              <a:gd name="adj1" fmla="val 58146"/>
              <a:gd name="adj2" fmla="val -5153"/>
              <a:gd name="adj3" fmla="val 266761"/>
              <a:gd name="adj4" fmla="val -18489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График финансирования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364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4421</TotalTime>
  <Words>537</Words>
  <Application>Microsoft Office PowerPoint</Application>
  <PresentationFormat>Произвольный</PresentationFormat>
  <Paragraphs>115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CorelDRAW</vt:lpstr>
      <vt:lpstr>Слайд 1</vt:lpstr>
      <vt:lpstr>СХЕМА ВЗАИМОДЕЙСТВИЯ СПОК В СИСТЕМЕ РАЗВИТИЯ СЕЛЬСКОХОЗЯЙСТВЕННОЙ КООПЕРАЦИИ В МЯСНОМ СКОТОВОДСТВЕ</vt:lpstr>
      <vt:lpstr>ВЗАИМОДЕЙСТВИЕ СХК С ОРГАНАМИ ГОСУДАРСТВЕННОЙ ВЛАСТИ  И ИНСТИТУТАМИ ПОДДЕРЖКИ МСП </vt:lpstr>
      <vt:lpstr>АЛГОРИТМ ВЗАИМОДЕЙСТВИЯ СХК С УЧАСТНИКАМИ ОТРАСЛЕВОГО РЫНКА </vt:lpstr>
      <vt:lpstr>АЛГОРИТМ РАБОТЫ С ТИПОВЫМ ГОТОВЫМ РЕШЕНИЕМ В ОТРАСЛИ СЕЛЬСКОГО ХОЗЯЙСТВА (МЯСНОЕ СКОТОВОДСТВО)  </vt:lpstr>
      <vt:lpstr>РАБОТА С ТИПОВЫМ ГОТОВЫМ РЕШЕНИЕМ –  ФИНАНСОВЫЙ ПЛАН КФХ</vt:lpstr>
      <vt:lpstr>РАБОТА С ТИПОВЫМ ГОТОВЫМ РЕШЕНИЕМ –  ФИНАНСОВЫЙ ПЛАН КФХ - СХК</vt:lpstr>
      <vt:lpstr>Слайд 8</vt:lpstr>
      <vt:lpstr>РАБОТА С ТИПОВЫМ ГОТОВЫМ РЕШЕНИЕМ –  ИНВЕСТИЦИОННАЯ ПРОГРАММА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Аксаненко</cp:lastModifiedBy>
  <cp:revision>118</cp:revision>
  <dcterms:created xsi:type="dcterms:W3CDTF">2019-05-28T10:22:30Z</dcterms:created>
  <dcterms:modified xsi:type="dcterms:W3CDTF">2019-11-22T07:54:17Z</dcterms:modified>
</cp:coreProperties>
</file>