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714" r:id="rId1"/>
  </p:sldMasterIdLst>
  <p:notesMasterIdLst>
    <p:notesMasterId r:id="rId12"/>
  </p:notesMasterIdLst>
  <p:handoutMasterIdLst>
    <p:handoutMasterId r:id="rId13"/>
  </p:handoutMasterIdLst>
  <p:sldIdLst>
    <p:sldId id="438" r:id="rId2"/>
    <p:sldId id="432" r:id="rId3"/>
    <p:sldId id="439" r:id="rId4"/>
    <p:sldId id="426" r:id="rId5"/>
    <p:sldId id="428" r:id="rId6"/>
    <p:sldId id="430" r:id="rId7"/>
    <p:sldId id="436" r:id="rId8"/>
    <p:sldId id="437" r:id="rId9"/>
    <p:sldId id="434" r:id="rId10"/>
    <p:sldId id="435" r:id="rId1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43" userDrawn="1">
          <p15:clr>
            <a:srgbClr val="A4A3A4"/>
          </p15:clr>
        </p15:guide>
        <p15:guide id="2" pos="5624" userDrawn="1">
          <p15:clr>
            <a:srgbClr val="A4A3A4"/>
          </p15:clr>
        </p15:guide>
        <p15:guide id="3" pos="20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снокова Татьяна Ивановна" initials="ЧТ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697"/>
    <a:srgbClr val="009900"/>
    <a:srgbClr val="71AD2E"/>
    <a:srgbClr val="718F2E"/>
    <a:srgbClr val="CCFF99"/>
    <a:srgbClr val="FFC000"/>
    <a:srgbClr val="0D4528"/>
    <a:srgbClr val="9ACD3F"/>
    <a:srgbClr val="008000"/>
    <a:srgbClr val="2384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9872" autoAdjust="0"/>
  </p:normalViewPr>
  <p:slideViewPr>
    <p:cSldViewPr snapToGrid="0" snapToObjects="1">
      <p:cViewPr>
        <p:scale>
          <a:sx n="125" d="100"/>
          <a:sy n="125" d="100"/>
        </p:scale>
        <p:origin x="-1224" y="210"/>
      </p:cViewPr>
      <p:guideLst>
        <p:guide orient="horz" pos="3543"/>
        <p:guide pos="5624"/>
        <p:guide pos="204"/>
      </p:guideLst>
    </p:cSldViewPr>
  </p:slideViewPr>
  <p:outlineViewPr>
    <p:cViewPr>
      <p:scale>
        <a:sx n="33" d="100"/>
        <a:sy n="33" d="100"/>
      </p:scale>
      <p:origin x="0" y="5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2028" y="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0FB0-3C62-1C48-BA2C-E64FC818D92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FB03-C25D-EC45-8679-323D7FF56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5430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F4DC-BCE6-2446-A1A8-CC4AAF21363C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FBB40-FA29-6444-9356-6DDD48371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6456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86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B7B0-3C57-4373-BD48-EA3B39072C2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B7B0-3C57-4373-BD48-EA3B39072C2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2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10C79-9379-45A9-BC09-618F93FF2C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04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10C79-9379-45A9-BC09-618F93FF2C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04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36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32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116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6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345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025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41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7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24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6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5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53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9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22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152649"/>
            <a:ext cx="126000" cy="3619501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60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5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804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19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7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51"/>
          <p:cNvSpPr>
            <a:spLocks noGrp="1"/>
          </p:cNvSpPr>
          <p:nvPr>
            <p:ph type="body" sz="quarter" idx="10"/>
          </p:nvPr>
        </p:nvSpPr>
        <p:spPr>
          <a:xfrm>
            <a:off x="592138" y="534988"/>
            <a:ext cx="3789362" cy="633412"/>
          </a:xfrm>
        </p:spPr>
        <p:txBody>
          <a:bodyPr/>
          <a:lstStyle/>
          <a:p>
            <a:r>
              <a:rPr lang="ru-RU" altLang="ru-RU" sz="3000" smtClean="0"/>
              <a:t>С нами надежно</a:t>
            </a:r>
            <a:endParaRPr lang="en-US" altLang="ru-RU" sz="3000" smtClean="0"/>
          </a:p>
        </p:txBody>
      </p:sp>
      <p:sp>
        <p:nvSpPr>
          <p:cNvPr id="50" name="Title 49"/>
          <p:cNvSpPr>
            <a:spLocks noGrp="1"/>
          </p:cNvSpPr>
          <p:nvPr>
            <p:ph type="ctrTitle"/>
          </p:nvPr>
        </p:nvSpPr>
        <p:spPr>
          <a:xfrm>
            <a:off x="468313" y="4437063"/>
            <a:ext cx="8161337" cy="842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 smtClean="0">
                <a:latin typeface="Arial" charset="0"/>
              </a:rPr>
              <a:t>АО «РОССЕЛЬХОЗБАНК» - меры кредитной поддержки</a:t>
            </a:r>
            <a:r>
              <a:rPr lang="ru-RU" altLang="ru-RU" dirty="0">
                <a:latin typeface="Arial" charset="0"/>
              </a:rPr>
              <a:t/>
            </a:r>
            <a:br>
              <a:rPr lang="ru-RU" altLang="ru-RU" dirty="0">
                <a:latin typeface="Arial" charset="0"/>
              </a:rPr>
            </a:br>
            <a:r>
              <a:rPr lang="ru-RU" altLang="ru-RU" dirty="0" smtClean="0">
                <a:latin typeface="Arial" charset="0"/>
              </a:rPr>
              <a:t>кооперативов и </a:t>
            </a:r>
            <a:r>
              <a:rPr lang="ru-RU" altLang="ru-RU" dirty="0">
                <a:latin typeface="Arial" charset="0"/>
              </a:rPr>
              <a:t>фермеров</a:t>
            </a:r>
            <a:endParaRPr lang="ru-RU" altLang="ru-RU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Прямоугольник 41"/>
          <p:cNvSpPr>
            <a:spLocks noChangeArrowheads="1"/>
          </p:cNvSpPr>
          <p:nvPr/>
        </p:nvSpPr>
        <p:spPr bwMode="auto">
          <a:xfrm>
            <a:off x="674688" y="6092825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dirty="0" smtClean="0">
                <a:latin typeface="Arial" charset="0"/>
              </a:rPr>
              <a:t> 2019</a:t>
            </a:r>
            <a:endParaRPr lang="ru-RU" altLang="ru-RU" sz="1200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6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7"/>
          <p:cNvSpPr txBox="1">
            <a:spLocks/>
          </p:cNvSpPr>
          <p:nvPr/>
        </p:nvSpPr>
        <p:spPr>
          <a:xfrm>
            <a:off x="251520" y="4149080"/>
            <a:ext cx="7632848" cy="1584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rgbClr val="003300"/>
                </a:solidFill>
              </a:rPr>
              <a:t>НАДЕЖНЫЙ</a:t>
            </a:r>
          </a:p>
          <a:p>
            <a:r>
              <a:rPr lang="ru-RU" sz="3200" dirty="0" smtClean="0">
                <a:solidFill>
                  <a:srgbClr val="003300"/>
                </a:solidFill>
              </a:rPr>
              <a:t>УНИВЕРСАЛЬНЫЙ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88881" y="4293096"/>
            <a:ext cx="88881" cy="1296144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88881" y="5775646"/>
            <a:ext cx="88881" cy="5336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F:\RMB\УПРАВЛЕНИЕ РАЗВИТИЯ МБ\1. ЛИЧНЫЕ ПАПКИ\Ефимова\Презентации ДММБ\Шаблоны_логотип\логотип_фирменная_плаш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1420" y="5801320"/>
            <a:ext cx="24511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F:\RMB\УПРАВЛЕНИЕ РАЗВИТИЯ МБ\1. ЛИЧНЫЕ ПАПКИ\Ефимова\Презентации ДММБ\Имиджы с РСХБ\shutterstock_3325986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8881" y="-27384"/>
            <a:ext cx="9341401" cy="4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3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 txBox="1">
            <a:spLocks/>
          </p:cNvSpPr>
          <p:nvPr/>
        </p:nvSpPr>
        <p:spPr>
          <a:xfrm>
            <a:off x="6959679" y="65369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ounded Rectangle 507"/>
          <p:cNvSpPr/>
          <p:nvPr/>
        </p:nvSpPr>
        <p:spPr>
          <a:xfrm>
            <a:off x="190236" y="5973736"/>
            <a:ext cx="8414616" cy="680457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83662" y="5396217"/>
            <a:ext cx="8315589" cy="924413"/>
            <a:chOff x="4538247" y="6643875"/>
            <a:chExt cx="4315089" cy="986491"/>
          </a:xfrm>
        </p:grpSpPr>
        <p:sp>
          <p:nvSpPr>
            <p:cNvPr id="60" name="Right Arrow 11"/>
            <p:cNvSpPr/>
            <p:nvPr/>
          </p:nvSpPr>
          <p:spPr>
            <a:xfrm>
              <a:off x="4538247" y="6676872"/>
              <a:ext cx="1328484" cy="953494"/>
            </a:xfrm>
            <a:prstGeom prst="rightArrow">
              <a:avLst>
                <a:gd name="adj1" fmla="val 100000"/>
                <a:gd name="adj2" fmla="val 1152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гарантийная система</a:t>
              </a:r>
              <a:endPara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ight Arrow 89"/>
            <p:cNvSpPr/>
            <p:nvPr/>
          </p:nvSpPr>
          <p:spPr>
            <a:xfrm>
              <a:off x="6033138" y="6643875"/>
              <a:ext cx="2820198" cy="97937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4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Кредитование субъектов МСП с использованием государственных гарантий региональных гарантийных организаций (РГО), Корпорации МСП, МСП Банка</a:t>
              </a:r>
            </a:p>
          </p:txBody>
        </p:sp>
      </p:grpSp>
      <p:sp>
        <p:nvSpPr>
          <p:cNvPr id="32" name="Прямоугольник 41"/>
          <p:cNvSpPr>
            <a:spLocks noChangeArrowheads="1"/>
          </p:cNvSpPr>
          <p:nvPr/>
        </p:nvSpPr>
        <p:spPr bwMode="auto">
          <a:xfrm>
            <a:off x="120765" y="571489"/>
            <a:ext cx="5924981" cy="549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льготного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кредитования и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поддержки МСП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574137" y="4100820"/>
            <a:ext cx="8315587" cy="917744"/>
            <a:chOff x="4559668" y="2039130"/>
            <a:chExt cx="4315088" cy="979374"/>
          </a:xfrm>
        </p:grpSpPr>
        <p:sp>
          <p:nvSpPr>
            <p:cNvPr id="29" name="Right Arrow 11"/>
            <p:cNvSpPr/>
            <p:nvPr/>
          </p:nvSpPr>
          <p:spPr>
            <a:xfrm>
              <a:off x="4559668" y="2061965"/>
              <a:ext cx="1328484" cy="953496"/>
            </a:xfrm>
            <a:prstGeom prst="rightArrow">
              <a:avLst>
                <a:gd name="adj1" fmla="val 100000"/>
                <a:gd name="adj2" fmla="val 1152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 </a:t>
              </a:r>
              <a:endPara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206"/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Корпорации </a:t>
              </a: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МСП</a:t>
              </a:r>
            </a:p>
          </p:txBody>
        </p:sp>
        <p:sp>
          <p:nvSpPr>
            <p:cNvPr id="30" name="Right Arrow 89"/>
            <p:cNvSpPr/>
            <p:nvPr/>
          </p:nvSpPr>
          <p:spPr>
            <a:xfrm>
              <a:off x="6054558" y="2039130"/>
              <a:ext cx="2820198" cy="97937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4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Кредитование предприятий под </a:t>
              </a:r>
              <a:r>
                <a:rPr lang="ru-RU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поручительство Корпорации </a:t>
              </a:r>
              <a:r>
                <a:rPr lang="ru-RU" sz="14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МСП</a:t>
              </a:r>
              <a:endPara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3663" y="2786248"/>
            <a:ext cx="8311220" cy="917744"/>
            <a:chOff x="4540514" y="2039130"/>
            <a:chExt cx="4312822" cy="979374"/>
          </a:xfrm>
        </p:grpSpPr>
        <p:sp>
          <p:nvSpPr>
            <p:cNvPr id="33" name="Right Arrow 11"/>
            <p:cNvSpPr/>
            <p:nvPr/>
          </p:nvSpPr>
          <p:spPr>
            <a:xfrm>
              <a:off x="4540514" y="2051800"/>
              <a:ext cx="1328484" cy="953496"/>
            </a:xfrm>
            <a:prstGeom prst="rightArrow">
              <a:avLst>
                <a:gd name="adj1" fmla="val 100000"/>
                <a:gd name="adj2" fmla="val 1152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 Минэкономразвития</a:t>
              </a:r>
            </a:p>
          </p:txBody>
        </p:sp>
        <p:sp>
          <p:nvSpPr>
            <p:cNvPr id="34" name="Right Arrow 89"/>
            <p:cNvSpPr/>
            <p:nvPr/>
          </p:nvSpPr>
          <p:spPr>
            <a:xfrm>
              <a:off x="6035405" y="2039130"/>
              <a:ext cx="2817931" cy="97937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Кредитование хозяйствующих субъектов </a:t>
              </a:r>
              <a:r>
                <a:rPr lang="ru-RU" sz="14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приоритетных  отраслей</a:t>
              </a:r>
              <a:endPara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4137" y="1521768"/>
            <a:ext cx="8315589" cy="953496"/>
            <a:chOff x="4538247" y="2000976"/>
            <a:chExt cx="4315089" cy="1017528"/>
          </a:xfrm>
        </p:grpSpPr>
        <p:sp>
          <p:nvSpPr>
            <p:cNvPr id="18" name="Right Arrow 11"/>
            <p:cNvSpPr/>
            <p:nvPr/>
          </p:nvSpPr>
          <p:spPr>
            <a:xfrm>
              <a:off x="4538247" y="2000976"/>
              <a:ext cx="1328484" cy="953496"/>
            </a:xfrm>
            <a:prstGeom prst="rightArrow">
              <a:avLst>
                <a:gd name="adj1" fmla="val 100000"/>
                <a:gd name="adj2" fmla="val 1152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Льготное кредитование АПК</a:t>
              </a:r>
              <a:endPara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ight Arrow 89"/>
            <p:cNvSpPr/>
            <p:nvPr/>
          </p:nvSpPr>
          <p:spPr>
            <a:xfrm>
              <a:off x="6033138" y="2039130"/>
              <a:ext cx="2820198" cy="97937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4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Кредитование сельхозпроизводителей и переработчиков СХ продукции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879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21"/>
          <p:cNvGrpSpPr>
            <a:grpSpLocks/>
          </p:cNvGrpSpPr>
          <p:nvPr/>
        </p:nvGrpSpPr>
        <p:grpSpPr bwMode="auto">
          <a:xfrm>
            <a:off x="228600" y="1550988"/>
            <a:ext cx="4346575" cy="4819650"/>
            <a:chOff x="229183" y="1301320"/>
            <a:chExt cx="4346354" cy="3799438"/>
          </a:xfrm>
        </p:grpSpPr>
        <p:sp>
          <p:nvSpPr>
            <p:cNvPr id="38" name="Right Arrow 11"/>
            <p:cNvSpPr/>
            <p:nvPr/>
          </p:nvSpPr>
          <p:spPr>
            <a:xfrm>
              <a:off x="229183" y="1301320"/>
              <a:ext cx="1030236" cy="528117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Цель</a:t>
              </a:r>
            </a:p>
          </p:txBody>
        </p:sp>
        <p:sp>
          <p:nvSpPr>
            <p:cNvPr id="39" name="Right Arrow 82"/>
            <p:cNvSpPr/>
            <p:nvPr/>
          </p:nvSpPr>
          <p:spPr>
            <a:xfrm>
              <a:off x="229183" y="3523916"/>
              <a:ext cx="1030236" cy="478058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40" name="Right Arrow 95"/>
            <p:cNvSpPr/>
            <p:nvPr/>
          </p:nvSpPr>
          <p:spPr>
            <a:xfrm>
              <a:off x="229183" y="3008314"/>
              <a:ext cx="1030236" cy="464292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</a:p>
          </p:txBody>
        </p:sp>
        <p:sp>
          <p:nvSpPr>
            <p:cNvPr id="42" name="Right Arrow 103"/>
            <p:cNvSpPr/>
            <p:nvPr/>
          </p:nvSpPr>
          <p:spPr>
            <a:xfrm>
              <a:off x="248232" y="4598921"/>
              <a:ext cx="1011187" cy="501837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</a:t>
              </a:r>
            </a:p>
          </p:txBody>
        </p:sp>
        <p:sp>
          <p:nvSpPr>
            <p:cNvPr id="43" name="Right Arrow 89"/>
            <p:cNvSpPr/>
            <p:nvPr/>
          </p:nvSpPr>
          <p:spPr>
            <a:xfrm>
              <a:off x="1334027" y="1301320"/>
              <a:ext cx="3217699" cy="528117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defTabSz="914206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сезонных работ</a:t>
              </a:r>
            </a:p>
            <a:p>
              <a:pPr marL="171450" indent="-171450" defTabSz="914206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техники, оборудования, земель с/х назначения</a:t>
              </a:r>
            </a:p>
            <a:p>
              <a:pPr marL="171450" indent="-171450" defTabSz="914206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 (проектное финансирование)</a:t>
              </a:r>
            </a:p>
          </p:txBody>
        </p:sp>
        <p:sp>
          <p:nvSpPr>
            <p:cNvPr id="44" name="Right Arrow 96"/>
            <p:cNvSpPr/>
            <p:nvPr/>
          </p:nvSpPr>
          <p:spPr>
            <a:xfrm>
              <a:off x="1337202" y="3520161"/>
              <a:ext cx="3238335" cy="478058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defTabSz="914206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15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25 </a:t>
              </a:r>
              <a:r>
                <a:rPr lang="ru-RU" sz="115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млн.руб</a:t>
              </a:r>
              <a:r>
                <a:rPr lang="ru-RU" sz="115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для вновь созданных </a:t>
              </a:r>
            </a:p>
            <a:p>
              <a:pPr marL="171450" indent="-171450" defTabSz="914206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15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50 </a:t>
              </a:r>
              <a:r>
                <a:rPr lang="ru-RU" sz="115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млн.руб</a:t>
              </a:r>
              <a:r>
                <a:rPr lang="ru-RU" sz="115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для </a:t>
              </a:r>
              <a:r>
                <a:rPr lang="ru-RU" sz="115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деействующих</a:t>
              </a:r>
              <a:endParaRPr lang="ru-RU" sz="11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ight Arrow 134"/>
            <p:cNvSpPr/>
            <p:nvPr/>
          </p:nvSpPr>
          <p:spPr>
            <a:xfrm>
              <a:off x="1329265" y="4598921"/>
              <a:ext cx="3243097" cy="501837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C7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anchor="ctr"/>
            <a:lstStyle/>
            <a:p>
              <a:pPr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5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Возможен предоставление частично обеспеченных кредитов под гарантии / поручительства в рамках НГС</a:t>
              </a:r>
            </a:p>
          </p:txBody>
        </p:sp>
        <p:sp>
          <p:nvSpPr>
            <p:cNvPr id="47" name="Right Arrow 136"/>
            <p:cNvSpPr/>
            <p:nvPr/>
          </p:nvSpPr>
          <p:spPr>
            <a:xfrm>
              <a:off x="1321327" y="3008314"/>
              <a:ext cx="3217699" cy="464292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до 12 мес. на проведение сезонных работ</a:t>
              </a:r>
            </a:p>
            <a:p>
              <a:pPr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до 8 лет на инвестиционные цели</a:t>
              </a:r>
            </a:p>
          </p:txBody>
        </p:sp>
        <p:sp>
          <p:nvSpPr>
            <p:cNvPr id="50" name="Right Arrow 95"/>
            <p:cNvSpPr/>
            <p:nvPr/>
          </p:nvSpPr>
          <p:spPr>
            <a:xfrm>
              <a:off x="229183" y="2497717"/>
              <a:ext cx="1020711" cy="441766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  <p:sp>
          <p:nvSpPr>
            <p:cNvPr id="51" name="Right Arrow 136"/>
            <p:cNvSpPr/>
            <p:nvPr/>
          </p:nvSpPr>
          <p:spPr>
            <a:xfrm>
              <a:off x="1334027" y="2497717"/>
              <a:ext cx="3217699" cy="45428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Кооперативы (</a:t>
              </a:r>
              <a:r>
                <a:rPr lang="ru-RU" sz="11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СПоК</a:t>
              </a:r>
              <a:r>
                <a:rPr lang="ru-RU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СПК)</a:t>
              </a:r>
            </a:p>
          </p:txBody>
        </p:sp>
      </p:grpSp>
      <p:sp>
        <p:nvSpPr>
          <p:cNvPr id="5123" name="Rectangle 122"/>
          <p:cNvSpPr>
            <a:spLocks noChangeArrowheads="1"/>
          </p:cNvSpPr>
          <p:nvPr/>
        </p:nvSpPr>
        <p:spPr bwMode="auto">
          <a:xfrm>
            <a:off x="4633913" y="1943100"/>
            <a:ext cx="4402137" cy="4427538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Длительные сроки кредитования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Возможность предоставления кредитов только под гарантии / поручительства в рамках НГС 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Возможность кредитования вновь созданных кооперативов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Возможность учета гранта в качестве собственных средств в проекте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Возможность установления индивидуального графика погашения основного долга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Длительный льготный период погашения основного долга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Возможность ежеквартальной уплаты процентов на инвестиционной стадии реализации проекта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Возможность комплексного кредитования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0">
                <a:latin typeface="Arial" charset="0"/>
              </a:rPr>
              <a:t>Возможность кредитования на строительство овощехранилищ и зернохранилищ, фруктохранилищ, цехов для приемки и переработки молока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25975" y="1503363"/>
            <a:ext cx="4418013" cy="3825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8588" y="1344613"/>
            <a:ext cx="9015412" cy="8731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Прямоугольник 41"/>
          <p:cNvSpPr>
            <a:spLocks noChangeArrowheads="1"/>
          </p:cNvSpPr>
          <p:nvPr/>
        </p:nvSpPr>
        <p:spPr bwMode="auto">
          <a:xfrm>
            <a:off x="128588" y="620713"/>
            <a:ext cx="5924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latin typeface="Arial" charset="0"/>
              </a:rPr>
              <a:t>Комплексный кредитный продукт для кооперативов </a:t>
            </a:r>
          </a:p>
          <a:p>
            <a:pPr>
              <a:defRPr/>
            </a:pPr>
            <a:r>
              <a:rPr lang="ru-RU" altLang="ru-RU" sz="12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(«Кооперация Оборотный», «Кооперация Инвестиционный», «Кооперация Проектное финансирование»)</a:t>
            </a:r>
          </a:p>
        </p:txBody>
      </p:sp>
      <p:sp>
        <p:nvSpPr>
          <p:cNvPr id="3081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61163" y="652780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B0513-3E0D-4446-877B-E8C735E14028}" type="slidenum">
              <a:rPr lang="en-US" altLang="ru-RU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ru-RU" smtClean="0">
              <a:solidFill>
                <a:schemeClr val="bg1"/>
              </a:solidFill>
            </a:endParaRPr>
          </a:p>
        </p:txBody>
      </p:sp>
      <p:sp>
        <p:nvSpPr>
          <p:cNvPr id="24" name="Right Arrow 82"/>
          <p:cNvSpPr/>
          <p:nvPr/>
        </p:nvSpPr>
        <p:spPr>
          <a:xfrm>
            <a:off x="230188" y="5054600"/>
            <a:ext cx="1028700" cy="576263"/>
          </a:xfrm>
          <a:prstGeom prst="rightArrow">
            <a:avLst>
              <a:gd name="adj1" fmla="val 100000"/>
              <a:gd name="adj2" fmla="val 11528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период</a:t>
            </a:r>
          </a:p>
        </p:txBody>
      </p:sp>
      <p:sp>
        <p:nvSpPr>
          <p:cNvPr id="25" name="Right Arrow 96"/>
          <p:cNvSpPr/>
          <p:nvPr/>
        </p:nvSpPr>
        <p:spPr>
          <a:xfrm>
            <a:off x="1333500" y="5054600"/>
            <a:ext cx="3238500" cy="606425"/>
          </a:xfrm>
          <a:prstGeom prst="rightArrow">
            <a:avLst>
              <a:gd name="adj1" fmla="val 100000"/>
              <a:gd name="adj2" fmla="val 0"/>
            </a:avLst>
          </a:prstGeom>
          <a:noFill/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24 месяцев</a:t>
            </a:r>
          </a:p>
        </p:txBody>
      </p:sp>
      <p:sp>
        <p:nvSpPr>
          <p:cNvPr id="28" name="Right Arrow 101"/>
          <p:cNvSpPr/>
          <p:nvPr/>
        </p:nvSpPr>
        <p:spPr>
          <a:xfrm>
            <a:off x="228600" y="2282825"/>
            <a:ext cx="1022350" cy="684213"/>
          </a:xfrm>
          <a:prstGeom prst="rightArrow">
            <a:avLst>
              <a:gd name="adj1" fmla="val 100000"/>
              <a:gd name="adj2" fmla="val 11528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</a:t>
            </a:r>
          </a:p>
        </p:txBody>
      </p:sp>
      <p:sp>
        <p:nvSpPr>
          <p:cNvPr id="31" name="Right Arrow 104"/>
          <p:cNvSpPr/>
          <p:nvPr/>
        </p:nvSpPr>
        <p:spPr>
          <a:xfrm>
            <a:off x="1312863" y="2276475"/>
            <a:ext cx="3241675" cy="690563"/>
          </a:xfrm>
          <a:prstGeom prst="rightArrow">
            <a:avLst>
              <a:gd name="adj1" fmla="val 100000"/>
              <a:gd name="adj2" fmla="val 0"/>
            </a:avLst>
          </a:prstGeom>
          <a:noFill/>
          <a:ln w="12700">
            <a:solidFill>
              <a:srgbClr val="0C7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 и малый бизнес</a:t>
            </a:r>
          </a:p>
        </p:txBody>
      </p:sp>
    </p:spTree>
    <p:extLst>
      <p:ext uri="{BB962C8B-B14F-4D97-AF65-F5344CB8AC3E}">
        <p14:creationId xmlns:p14="http://schemas.microsoft.com/office/powerpoint/2010/main" xmlns="" val="42241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613" y="439146"/>
            <a:ext cx="5725865" cy="833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Основные подходы, кредитного продукта «Стань фермером» </a:t>
            </a:r>
            <a:endParaRPr lang="ru-RU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508750"/>
            <a:ext cx="2133600" cy="365125"/>
          </a:xfrm>
        </p:spPr>
        <p:txBody>
          <a:bodyPr/>
          <a:lstStyle/>
          <a:p>
            <a:r>
              <a:rPr lang="ru-RU" sz="1000" dirty="0" smtClean="0">
                <a:solidFill>
                  <a:prstClr val="white"/>
                </a:solidFill>
              </a:rPr>
              <a:t>4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7613" y="1485901"/>
            <a:ext cx="8805302" cy="8153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рассматривает кредитную заявку ИП-главы КФХ (далее - Клиент), признанного победителем регионального конкурса по отбору граждан и КФХ для предоставления грантов «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613" y="2476500"/>
            <a:ext cx="8805302" cy="1722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 собственное участие Заемщика в Проекте и средства гранта «Агростартап» должны составлять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стоимости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80975" algn="just" defTabSz="3619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о собственном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Клиента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применяется, если доля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гранта составляет 25% и более от суммы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</a:p>
          <a:p>
            <a:pPr marL="361950" lvl="1" indent="-180975" algn="just" defTabSz="3619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обеспечить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Проекте, если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гранта составляет менее 25% от бюджета Проекта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0975" lvl="1" algn="just" defTabSz="361950">
              <a:buSzPct val="100000"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в Проекте Клиент должен подтвердить до заключения кредитной документации с Банком.</a:t>
            </a: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7613" y="4358640"/>
            <a:ext cx="8805302" cy="2042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предоставлен на любом этапе реализации гранта «Агростартап» (грант «Агростартап» не получен; грант получен, но не израсходован; грант «Агростартап» получен и израсходован полностью или частично). </a:t>
            </a:r>
          </a:p>
          <a:p>
            <a:pPr algn="just">
              <a:spcAft>
                <a:spcPts val="600"/>
              </a:spcAft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этапа реализации гранта «Агростартап» зависят: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предоставляемых Клиентом документов;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проверки, проводимой кредитным аналитиком на этапе выезда на место ведения бизнеса до принятия решения УОБ.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отлагательные условия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КОД.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2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96450" y="1237081"/>
            <a:ext cx="6652494" cy="5157463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2" y="441314"/>
            <a:ext cx="5287444" cy="518840"/>
          </a:xfrm>
          <a:prstGeom prst="rect">
            <a:avLst/>
          </a:prstGeom>
        </p:spPr>
        <p:txBody>
          <a:bodyPr vert="horz" lIns="65306" tIns="32653" rIns="65306" bIns="32653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ru-RU" sz="1400" dirty="0"/>
              <a:t>Основные </a:t>
            </a:r>
            <a:r>
              <a:rPr lang="ru-RU" sz="1400" dirty="0" smtClean="0"/>
              <a:t>параметры кредитного продукта «Стань фермером (1/2)</a:t>
            </a:r>
            <a:endParaRPr lang="ru-RU" sz="1400" dirty="0"/>
          </a:p>
        </p:txBody>
      </p:sp>
      <p:sp>
        <p:nvSpPr>
          <p:cNvPr id="46" name="Полилиния 45"/>
          <p:cNvSpPr/>
          <p:nvPr/>
        </p:nvSpPr>
        <p:spPr>
          <a:xfrm>
            <a:off x="240882" y="1237081"/>
            <a:ext cx="1944519" cy="286762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  <a:defRPr/>
            </a:pPr>
            <a:r>
              <a:rPr lang="ru-RU" sz="9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</a:t>
            </a:r>
            <a:endParaRPr lang="ru-RU" sz="9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62486" y="1319400"/>
            <a:ext cx="6686457" cy="204443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Микробизнес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(выручка до 120 млн. рублей в год)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240882" y="2225615"/>
            <a:ext cx="1944519" cy="352485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использование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396449" y="2032519"/>
            <a:ext cx="6747551" cy="1312439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Приобретение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объектов недвижимости (нежилые здания/сооружения, предназначенные для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производства, хранения, переработки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Осуществление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расходов, связанных с улучшением приобретенных в рамках Проекта объектов недвижимости (ремонт, подведение коммуникаций, модернизация приобретаемой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недвижимости;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Приобретение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молодняка сельскохозяйственных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Приобретение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автотранспорта, техники, оборудования для обеспечения хозяйственной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Приобретение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земель сельскохозяйственного назначения для обеспечения хозяйственной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Текущие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цели (пополнение оборотных средств для обеспечения хозяйственной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 включая проведение сезонных работ).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257846" y="5981699"/>
            <a:ext cx="1944519" cy="412845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257846" y="4374855"/>
            <a:ext cx="1944519" cy="977906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6450" y="5928164"/>
            <a:ext cx="6652493" cy="519914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финансирования Проекта -  до 9.000.000 рублей, в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на текущие цели – до 5.000.000 рублей.</a:t>
            </a:r>
          </a:p>
          <a:p>
            <a:pPr>
              <a:spcBef>
                <a:spcPts val="300"/>
              </a:spcBef>
              <a:spcAft>
                <a:spcPts val="36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" name="Полилиния 33"/>
          <p:cNvSpPr/>
          <p:nvPr/>
        </p:nvSpPr>
        <p:spPr>
          <a:xfrm>
            <a:off x="240880" y="1551077"/>
            <a:ext cx="1944519" cy="568459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  <a:defRPr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  <a:endParaRPr lang="ru-RU" sz="9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8138" y="1551077"/>
            <a:ext cx="6617730" cy="481442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глава КФХ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предприниматель – глава КФХ, член действующего сельскохозяйственного потребительского кооператива *(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6907098"/>
              </p:ext>
            </p:extLst>
          </p:nvPr>
        </p:nvGraphicFramePr>
        <p:xfrm>
          <a:off x="2435120" y="3971722"/>
          <a:ext cx="6575152" cy="20463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610637">
                  <a:extLst>
                    <a:ext uri="{9D8B030D-6E8A-4147-A177-3AD203B41FA5}">
                      <a16:colId xmlns="" xmlns:a16="http://schemas.microsoft.com/office/drawing/2014/main" val="1270809148"/>
                    </a:ext>
                  </a:extLst>
                </a:gridCol>
                <a:gridCol w="964515">
                  <a:extLst>
                    <a:ext uri="{9D8B030D-6E8A-4147-A177-3AD203B41FA5}">
                      <a16:colId xmlns="" xmlns:a16="http://schemas.microsoft.com/office/drawing/2014/main" val="604166262"/>
                    </a:ext>
                  </a:extLst>
                </a:gridCol>
              </a:tblGrid>
              <a:tr h="132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 b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Сроки кредитования устанавливаются</a:t>
                      </a:r>
                      <a:r>
                        <a:rPr lang="ru-RU" sz="900" b="0" u="sng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учетом целевого использования кредита:</a:t>
                      </a:r>
                      <a:endParaRPr lang="ru-RU" sz="900" b="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кредита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807311362"/>
                  </a:ext>
                </a:extLst>
              </a:tr>
              <a:tr h="273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пополнение оборотных средств, в том числе на проведение сезонных работ в рамках Проекта, в том числе в рамках комплексного кредитования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 лет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3347279190"/>
                  </a:ext>
                </a:extLst>
              </a:tr>
              <a:tr h="132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цели, связанные с приобретением сельскохозяйственных животных под их залог в рамках Проекта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лет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1405284228"/>
                  </a:ext>
                </a:extLst>
              </a:tr>
              <a:tr h="132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цели, связанные с приобретением техники и оборудования под их залог в рамках Проекта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лет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2967841169"/>
                  </a:ext>
                </a:extLst>
              </a:tr>
              <a:tr h="37685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цели осуществления расходов, связанных с улучшением (ремонт, подведение коммуникаций, модернизация приобретаемой недвижимости) приобретенных в рамках Проекта объектов недвижимости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лет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2721200327"/>
                  </a:ext>
                </a:extLst>
              </a:tr>
              <a:tr h="181440">
                <a:tc>
                  <a:txBody>
                    <a:bodyPr/>
                    <a:lstStyle/>
                    <a:p>
                      <a:pPr algn="just" defTabSz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цели приобретения земельных участков сельскохозяйственного назначения под их залог в рамках Проекта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 defTabSz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8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1441924436"/>
                  </a:ext>
                </a:extLst>
              </a:tr>
              <a:tr h="426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цели приобретения нежилых зданий/сооружений, предназначенных для производства/хранения/переработки с/х продукции                                                                                                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погашения каждого транша НКЛ не может превышать срока окончательного погашения кредита 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marL="0" algn="ctr" defTabSz="3600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10 лет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22346737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2300" y="257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7840" y="3344958"/>
            <a:ext cx="6578325" cy="619942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r>
              <a:rPr lang="ru-RU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Кредитным проектом Клиента предусматривается кредитование Банком нескольких направлений затрат в рамках Проекта (например, приобретение молодняка с/х животных, приобретение транспорта и оборудования, пополнение оборотных средств),  то по каждому виду целевого использования заключается отдельный кредитный договор/договор об открытии кредитной линии.   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93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17120" y="1251869"/>
            <a:ext cx="6777187" cy="5110831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2" y="441314"/>
            <a:ext cx="5287444" cy="518840"/>
          </a:xfrm>
          <a:prstGeom prst="rect">
            <a:avLst/>
          </a:prstGeom>
        </p:spPr>
        <p:txBody>
          <a:bodyPr vert="horz" lIns="65306" tIns="32653" rIns="65306" bIns="32653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ru-RU" sz="1400" dirty="0"/>
              <a:t>Основные </a:t>
            </a:r>
            <a:r>
              <a:rPr lang="ru-RU" sz="1400" dirty="0" smtClean="0"/>
              <a:t>параметры кредитного продукта «Стань фермером (2/2)</a:t>
            </a:r>
            <a:endParaRPr 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362486" y="1251869"/>
            <a:ext cx="6686457" cy="3105237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обеспечение: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 Независимо от целей финансирования - залог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участка/прав аренды земельного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участка,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котором будет осуществляться реализация Проекта с использованием кредитных средств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Банка.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 Залог имущества, приобретаемого за счет средств Банка (автотранспорт, техника, оборудование, молодняк с/х животных, земли с/х назначения).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3. Поручительства гарантийных региональных фондов.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4. Залог имущества, принадлежащего на праве собственности Клиенту/третьим лицам.</a:t>
            </a:r>
          </a:p>
          <a:p>
            <a:pPr marL="85715" lvl="1" algn="just" defTabSz="871783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обеспеченности – 100%.</a:t>
            </a:r>
          </a:p>
          <a:p>
            <a:pPr marL="85715" lvl="1" algn="just" defTabSz="871783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залог не принимается имущество Клиента/третьего лица,  приобретенное (полностью или частично) за счет средств гранта «Агростартап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если в нормативных правовых актах субъекта РФ существует запрет на отчуждение имущества, приобретенного за счет гранта «Агростартап».</a:t>
            </a:r>
          </a:p>
          <a:p>
            <a:pPr marL="85715" lvl="1" algn="just" defTabSz="871783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5. З</a:t>
            </a:r>
            <a:r>
              <a:rPr lang="x-non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аклад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простых процентных</a:t>
            </a:r>
            <a:r>
              <a:rPr lang="x-none" sz="900" dirty="0">
                <a:latin typeface="Arial" panose="020B0604020202020204" pitchFamily="34" charset="0"/>
                <a:cs typeface="Arial" panose="020B0604020202020204" pitchFamily="34" charset="0"/>
              </a:rPr>
              <a:t> векселей АО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x-none" sz="900" dirty="0">
                <a:latin typeface="Arial" panose="020B0604020202020204" pitchFamily="34" charset="0"/>
                <a:cs typeface="Arial" panose="020B0604020202020204" pitchFamily="34" charset="0"/>
              </a:rPr>
              <a:t>«Россельхозбанк»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залоговой стоимостью, равной номинальной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в качестве обеспечения обязательств по уплате процентов. Общая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номинальная стоимость векселей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должна соответствовать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сумме процентов, уплачиваемых Банку до даты достижения показателя Прибыль до налогообложения / Проценты к уплате не ниже 1,2, и определяется на основании ПДДП Заемщика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15" lvl="1" algn="just" defTabSz="871783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перекрестный залог по  кредитным договорам/договорам об открытии кредитной линии, заключенным с клиентам для финансирования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</a:p>
          <a:p>
            <a:pPr marL="85715" lvl="1" algn="just" defTabSz="871783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обеспечение - обязательно: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Поручительства физических лиц (всех участники КФХ, залогодатели-третьи лица).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Поручительства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юридических лиц/ИП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залогодатели-третьи лица/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– если Заемщик является членом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6" name="Полилиния 35"/>
          <p:cNvSpPr/>
          <p:nvPr/>
        </p:nvSpPr>
        <p:spPr>
          <a:xfrm>
            <a:off x="257845" y="1794932"/>
            <a:ext cx="1944519" cy="1154485"/>
          </a:xfrm>
          <a:custGeom>
            <a:avLst/>
            <a:gdLst>
              <a:gd name="connsiteX0" fmla="*/ 0 w 1539264"/>
              <a:gd name="connsiteY0" fmla="*/ 0 h 696184"/>
              <a:gd name="connsiteX1" fmla="*/ 1539264 w 1539264"/>
              <a:gd name="connsiteY1" fmla="*/ 0 h 696184"/>
              <a:gd name="connsiteX2" fmla="*/ 1539264 w 1539264"/>
              <a:gd name="connsiteY2" fmla="*/ 696184 h 696184"/>
              <a:gd name="connsiteX3" fmla="*/ 0 w 1539264"/>
              <a:gd name="connsiteY3" fmla="*/ 696184 h 696184"/>
              <a:gd name="connsiteX4" fmla="*/ 0 w 1539264"/>
              <a:gd name="connsiteY4" fmla="*/ 0 h 6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64" h="696184">
                <a:moveTo>
                  <a:pt x="0" y="0"/>
                </a:moveTo>
                <a:lnTo>
                  <a:pt x="1539264" y="0"/>
                </a:lnTo>
                <a:lnTo>
                  <a:pt x="1539264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algn="ctr" defTabSz="4888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11185" y="4539874"/>
            <a:ext cx="1944519" cy="1154485"/>
          </a:xfrm>
          <a:custGeom>
            <a:avLst/>
            <a:gdLst>
              <a:gd name="connsiteX0" fmla="*/ 0 w 1539264"/>
              <a:gd name="connsiteY0" fmla="*/ 0 h 696184"/>
              <a:gd name="connsiteX1" fmla="*/ 1539264 w 1539264"/>
              <a:gd name="connsiteY1" fmla="*/ 0 h 696184"/>
              <a:gd name="connsiteX2" fmla="*/ 1539264 w 1539264"/>
              <a:gd name="connsiteY2" fmla="*/ 696184 h 696184"/>
              <a:gd name="connsiteX3" fmla="*/ 0 w 1539264"/>
              <a:gd name="connsiteY3" fmla="*/ 696184 h 696184"/>
              <a:gd name="connsiteX4" fmla="*/ 0 w 1539264"/>
              <a:gd name="connsiteY4" fmla="*/ 0 h 6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64" h="696184">
                <a:moveTo>
                  <a:pt x="0" y="0"/>
                </a:moveTo>
                <a:lnTo>
                  <a:pt x="1539264" y="0"/>
                </a:lnTo>
                <a:lnTo>
                  <a:pt x="1539264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algn="ctr" defTabSz="4888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Клиенту/Участнику кредитной сделки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17121" y="4322398"/>
            <a:ext cx="6777186" cy="2004936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в </a:t>
            </a: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ГСК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 Отсутствует задолженность перед бюджетом/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внебюджтными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фондами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3. Отсутствует задолженность по заработной плате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4. Отсутствует очередь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неисполненных в срок распоряжений или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арест по счету Клиента.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5. Наличие действующих лицензий/сертификатов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6. Отсутствие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вступивших в законную силу, но не исполненных судебных актов, и отсутствие исков, находящихся в стадии судебного рассмотрения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(проверяется в отношении Участников кредитной сделки)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Участники кредитной сделки не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находятся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процессе реорганизации, ликвидации, банкротства,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отсутствуют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принятые арбитражным судом заявления о признании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кредитной сделки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банкротом.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8. В отношении Участников кредитной сделки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принятые судом заявления о банкротстве/введении одной из процедур банкротства или судебного акта о введении одной из процедур банкротства, в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к физическому лицу (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гражданину).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9. Возраст Клиента – не менее 23 лет и не более 65 лет на дату заключения договора кредитования.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10. Члены КФХ – граждане Российской Федерации.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11. Срок деятельности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– не менее 24 месяцев.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95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65262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Кредит для фермеров – Микро АПК</a:t>
            </a:r>
            <a:endParaRPr lang="ru-RU" sz="2000" b="1" dirty="0"/>
          </a:p>
        </p:txBody>
      </p:sp>
      <p:pic>
        <p:nvPicPr>
          <p:cNvPr id="18" name="Picture 26" descr="https://files.ctctcdn.com/867cbbaf301/01219192-89db-48ec-89c9-6930f88e8aeb.jpg?a=1119810868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3" y="1297003"/>
            <a:ext cx="396044" cy="3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" y="1181370"/>
            <a:ext cx="9050131" cy="8739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" y="1371599"/>
            <a:ext cx="8300524" cy="509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4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467544" y="4797152"/>
            <a:ext cx="8125492" cy="0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7544" y="1649204"/>
            <a:ext cx="8125492" cy="0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65262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Специальные сервисы для  членов АККОР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080" y="1684834"/>
            <a:ext cx="7908925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r>
              <a:rPr lang="ru-RU" sz="1400" b="1" dirty="0"/>
              <a:t>Для юридических лиц (в том числе КФХ, ИП - глав КФХ)</a:t>
            </a:r>
            <a:endParaRPr lang="ru-RU" altLang="ru-RU" sz="1400" b="1" dirty="0"/>
          </a:p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endParaRPr lang="ru-RU" altLang="ru-RU" sz="700" b="1" dirty="0"/>
          </a:p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r>
              <a:rPr lang="ru-RU" altLang="ru-RU" sz="1200" u="sng" dirty="0"/>
              <a:t>«Кредит на сезонные работы для членов АККОР» </a:t>
            </a:r>
          </a:p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endParaRPr lang="ru-RU" altLang="ru-RU" sz="600" u="sng" dirty="0"/>
          </a:p>
          <a:p>
            <a:pPr marL="171450" lvl="1" indent="-171450" algn="just" defTabSz="361950">
              <a:buClr>
                <a:schemeClr val="bg1"/>
              </a:buClr>
              <a:buSzPct val="200000"/>
              <a:buFontTx/>
              <a:buChar char="-"/>
              <a:tabLst>
                <a:tab pos="127000" algn="l"/>
              </a:tabLst>
              <a:defRPr/>
            </a:pPr>
            <a:r>
              <a:rPr lang="ru-RU" sz="1200" dirty="0" smtClean="0"/>
              <a:t>- </a:t>
            </a:r>
            <a:r>
              <a:rPr lang="ru-RU" sz="1200" dirty="0"/>
              <a:t>и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сключено требование по наличию у заемщика положительной кредитной истории в Банке </a:t>
            </a:r>
          </a:p>
          <a:p>
            <a:pPr marL="171450" lvl="1" indent="-171450" algn="just" defTabSz="361950">
              <a:buClr>
                <a:schemeClr val="bg1"/>
              </a:buClr>
              <a:buSzPct val="200000"/>
              <a:buFontTx/>
              <a:buChar char="-"/>
              <a:tabLst>
                <a:tab pos="12700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- увеличен возраст заемщика с 60 до 65 лет в части обязательного страхования жизни </a:t>
            </a:r>
          </a:p>
          <a:p>
            <a:pPr marL="171450" lvl="1" indent="-171450" algn="just" defTabSz="361950">
              <a:buClr>
                <a:schemeClr val="bg1"/>
              </a:buClr>
              <a:buSzPct val="200000"/>
              <a:buFontTx/>
              <a:buChar char="-"/>
              <a:tabLst>
                <a:tab pos="127000" algn="l"/>
              </a:tabLst>
              <a:defRPr/>
            </a:pPr>
            <a:endParaRPr lang="ru-RU" sz="700" dirty="0">
              <a:solidFill>
                <a:prstClr val="black"/>
              </a:solidFill>
              <a:cs typeface="Arial" charset="0"/>
            </a:endParaRPr>
          </a:p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endParaRPr lang="ru-RU" altLang="ru-RU" sz="1200" u="sng" dirty="0" smtClean="0"/>
          </a:p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r>
              <a:rPr lang="ru-RU" altLang="ru-RU" sz="1200" u="sng" dirty="0" smtClean="0"/>
              <a:t>Кредит </a:t>
            </a:r>
            <a:r>
              <a:rPr lang="ru-RU" altLang="ru-RU" sz="1200" u="sng" dirty="0"/>
              <a:t>«Микро-АПК» для членов АККОР</a:t>
            </a:r>
          </a:p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endParaRPr lang="ru-RU" altLang="ru-RU" sz="600" u="sng" dirty="0"/>
          </a:p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r>
              <a:rPr lang="ru-RU" altLang="ru-RU" sz="1200" dirty="0"/>
              <a:t>Распространён на всех участников Программы, включая РФ присутствующие в нескольких регионах (август 2019) </a:t>
            </a:r>
            <a:endParaRPr lang="en-US" altLang="ru-RU" sz="1200" dirty="0"/>
          </a:p>
          <a:p>
            <a:pPr marL="0" lvl="1" algn="just" defTabSz="361950">
              <a:buClr>
                <a:schemeClr val="bg1"/>
              </a:buClr>
              <a:buSzPct val="200000"/>
              <a:tabLst>
                <a:tab pos="127000" algn="l"/>
              </a:tabLst>
              <a:defRPr/>
            </a:pPr>
            <a:endParaRPr lang="ru-RU" sz="105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Прямоугольник 64"/>
          <p:cNvSpPr>
            <a:spLocks noChangeArrowheads="1"/>
          </p:cNvSpPr>
          <p:nvPr/>
        </p:nvSpPr>
        <p:spPr bwMode="auto">
          <a:xfrm>
            <a:off x="683568" y="3492996"/>
            <a:ext cx="79089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just">
              <a:buClr>
                <a:schemeClr val="bg1"/>
              </a:buClr>
              <a:buSzPct val="200000"/>
            </a:pPr>
            <a:r>
              <a:rPr lang="ru-RU" altLang="ru-RU" sz="1400" b="1" dirty="0">
                <a:latin typeface="+mn-lt"/>
              </a:rPr>
              <a:t>Для физических лиц Глав КФХ и сотрудников организаций, входящих в АККОР</a:t>
            </a:r>
          </a:p>
          <a:p>
            <a:pPr marL="0" lvl="1" algn="just">
              <a:buClr>
                <a:schemeClr val="bg1"/>
              </a:buClr>
              <a:buSzPct val="200000"/>
            </a:pPr>
            <a:endParaRPr lang="ru-RU" altLang="ru-RU" sz="700" b="1" dirty="0">
              <a:latin typeface="+mn-lt"/>
            </a:endParaRPr>
          </a:p>
          <a:p>
            <a:pPr marL="0" lvl="1" algn="just">
              <a:buClr>
                <a:schemeClr val="bg1"/>
              </a:buClr>
              <a:buSzPct val="200000"/>
            </a:pPr>
            <a:r>
              <a:rPr lang="ru-RU" altLang="ru-RU" sz="1200" u="sng" dirty="0">
                <a:latin typeface="+mn-lt"/>
              </a:rPr>
              <a:t>«Кредит для Глав Крестьянского (фермерского) хозяйства» </a:t>
            </a:r>
          </a:p>
          <a:p>
            <a:pPr marL="0" lvl="1" algn="just">
              <a:buClr>
                <a:schemeClr val="bg1"/>
              </a:buClr>
              <a:buSzPct val="200000"/>
            </a:pPr>
            <a:endParaRPr lang="ru-RU" altLang="ru-RU" sz="700" u="sng" dirty="0">
              <a:latin typeface="+mn-lt"/>
            </a:endParaRPr>
          </a:p>
          <a:p>
            <a:pPr marL="0" lvl="1" algn="just">
              <a:buClr>
                <a:schemeClr val="bg1"/>
              </a:buClr>
              <a:buSzPct val="200000"/>
            </a:pPr>
            <a:r>
              <a:rPr lang="ru-RU" altLang="ru-RU" sz="1200" u="sng" dirty="0">
                <a:latin typeface="+mn-lt"/>
              </a:rPr>
              <a:t>«Дебетовая карта для физ. лиц»</a:t>
            </a:r>
            <a:r>
              <a:rPr lang="ru-RU" altLang="ru-RU" sz="1200" dirty="0">
                <a:latin typeface="+mn-lt"/>
              </a:rPr>
              <a:t> сотрудникам организаций, входящих в АККОР </a:t>
            </a:r>
            <a:endParaRPr lang="en-US" altLang="ru-RU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856" y="3668192"/>
            <a:ext cx="11176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51"/>
          <p:cNvSpPr>
            <a:spLocks noChangeArrowheads="1"/>
          </p:cNvSpPr>
          <p:nvPr/>
        </p:nvSpPr>
        <p:spPr bwMode="auto">
          <a:xfrm>
            <a:off x="682449" y="1249094"/>
            <a:ext cx="82200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indent="-2667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61950"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fontAlgn="ctr">
              <a:lnSpc>
                <a:spcPct val="125000"/>
              </a:lnSpc>
              <a:buClr>
                <a:schemeClr val="bg1"/>
              </a:buClr>
              <a:buSzPct val="200000"/>
              <a:buFont typeface="Arial" pitchFamily="34" charset="0"/>
              <a:buNone/>
            </a:pP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ヒラギノ角ゴ ProN W3"/>
                <a:cs typeface="+mn-cs"/>
              </a:rPr>
              <a:t>Текущие продукты Программы: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6606" y="4831992"/>
            <a:ext cx="757078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/>
              <a:t>Бесплатное </a:t>
            </a:r>
            <a:r>
              <a:rPr lang="ru-RU" sz="1200" dirty="0"/>
              <a:t>открытие р/счета и обслуживание первые 3 месяца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/>
              <a:t>Бесплатное </a:t>
            </a:r>
            <a:r>
              <a:rPr lang="ru-RU" sz="1200" dirty="0"/>
              <a:t>обслуживание первые 3 месяца Интернет-банка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/>
              <a:t>Бесплатный </a:t>
            </a:r>
            <a:r>
              <a:rPr lang="ru-RU" sz="1200" dirty="0"/>
              <a:t>выпуск и годовое обслуживание корпоративной Бизнес-карты</a:t>
            </a:r>
          </a:p>
          <a:p>
            <a:pPr marL="171450" lvl="1" indent="-1714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/>
              <a:t>Активация </a:t>
            </a:r>
            <a:r>
              <a:rPr lang="ru-RU" sz="1200" dirty="0"/>
              <a:t>работы с региональными подразделениями АККОР с целью увеличения                                   количества новых </a:t>
            </a:r>
            <a:r>
              <a:rPr lang="ru-RU" sz="1200" dirty="0" smtClean="0"/>
              <a:t>клиентов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77243" y="4312220"/>
            <a:ext cx="8951341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ヒラギノ角ゴ ProN W3"/>
                <a:sym typeface="Gill Sans"/>
              </a:rPr>
              <a:t>Предложения в рамках расширения сотрудничества для членов АККОР: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+mn-lt"/>
              <a:ea typeface="ヒラギノ角ゴ ProN W3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5158" y="5390101"/>
            <a:ext cx="1310414" cy="91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6" descr="https://files.ctctcdn.com/867cbbaf301/01219192-89db-48ec-89c9-6930f88e8aeb.jpg?a=11198108683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3" y="1297003"/>
            <a:ext cx="396044" cy="3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s://files.ctctcdn.com/867cbbaf301/01219192-89db-48ec-89c9-6930f88e8aeb.jpg?a=11198108683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51" y="4445638"/>
            <a:ext cx="396044" cy="3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" y="1181370"/>
            <a:ext cx="9050131" cy="8739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>
                <a:solidFill>
                  <a:prstClr val="white"/>
                </a:solidFill>
              </a:rPr>
              <a:pPr/>
              <a:t>9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692696"/>
            <a:ext cx="5903295" cy="33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Льготное обслуживание бизнеса - «Счет с выгодой!» 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1181370"/>
            <a:ext cx="9050131" cy="87391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xmlns="" id="{07CCFF96-48BF-48F1-99CD-E4998E5C020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1951" y="1340769"/>
            <a:ext cx="3931923" cy="5112567"/>
          </a:xfrm>
          <a:prstGeom prst="rect">
            <a:avLst/>
          </a:prstGeom>
          <a:ln w="9525"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FED927-B2A2-43F4-ACFA-0373D1B26681}"/>
              </a:ext>
            </a:extLst>
          </p:cNvPr>
          <p:cNvSpPr txBox="1">
            <a:spLocks/>
          </p:cNvSpPr>
          <p:nvPr/>
        </p:nvSpPr>
        <p:spPr>
          <a:xfrm>
            <a:off x="4750124" y="5229200"/>
            <a:ext cx="3994974" cy="738664"/>
          </a:xfrm>
          <a:prstGeom prst="rect">
            <a:avLst/>
          </a:prstGeom>
        </p:spPr>
        <p:txBody>
          <a:bodyPr vert="horz" wrap="square" lIns="72000" tIns="0" rIns="7200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F497D"/>
              </a:buClr>
            </a:pP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Специальная акций действует только 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для клиентов, привлеченных через 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сайт 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банка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3AA5332-4F63-4A60-B318-7B5B056E086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716016" y="4387623"/>
            <a:ext cx="4032448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Выпуск и</a:t>
            </a:r>
            <a:r>
              <a:rPr lang="pl-PL" dirty="0">
                <a:solidFill>
                  <a:prstClr val="black"/>
                </a:solidFill>
              </a:rPr>
              <a:t> </a:t>
            </a:r>
            <a:r>
              <a:rPr lang="ru-RU" dirty="0">
                <a:solidFill>
                  <a:prstClr val="black"/>
                </a:solidFill>
              </a:rPr>
              <a:t>обслуживание 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бизнес-карты</a:t>
            </a:r>
            <a:r>
              <a:rPr lang="ru-RU" baseline="30000" dirty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8480156F-BE26-4C6F-AFE2-AE04ED60D8B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15922" y="1412776"/>
            <a:ext cx="4032448" cy="384663"/>
          </a:xfrm>
          <a:prstGeom prst="roundRect">
            <a:avLst/>
          </a:prstGeom>
          <a:solidFill>
            <a:schemeClr val="accent3"/>
          </a:solidFill>
        </p:spPr>
        <p:txBody>
          <a:bodyPr vert="horz" wrap="square" lIns="72000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1F497D"/>
              </a:buClr>
              <a:buFont typeface="Arial" charset="0"/>
              <a:buNone/>
            </a:pPr>
            <a:r>
              <a:rPr lang="ru-RU" sz="1600" b="1" dirty="0">
                <a:solidFill>
                  <a:prstClr val="white"/>
                </a:solidFill>
              </a:rPr>
              <a:t>0 рублей, 3 месяца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7467D78-D300-42C7-B441-6ABA9CE9962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5922" y="2040170"/>
            <a:ext cx="4032448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lvl="0" indent="0" defTabSz="895350">
              <a:buClr>
                <a:schemeClr val="tx2"/>
              </a:buClr>
              <a:buSzPct val="100000"/>
              <a:defRPr sz="1400" baseline="0"/>
            </a:lvl1pPr>
            <a:lvl2pPr marL="193675" lvl="1" indent="-192088" defTabSz="895350"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 sz="1400" baseline="0">
                <a:solidFill>
                  <a:prstClr val="black"/>
                </a:solidFill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400" baseline="0"/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400" baseline="0"/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400" baseline="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lvl="1"/>
            <a:r>
              <a:rPr lang="ru-RU" dirty="0"/>
              <a:t>Открытие счёта</a:t>
            </a:r>
          </a:p>
          <a:p>
            <a:pPr lvl="1"/>
            <a:r>
              <a:rPr lang="ru-RU" dirty="0"/>
              <a:t>Обслуживание счёта </a:t>
            </a:r>
          </a:p>
          <a:p>
            <a:pPr lvl="1"/>
            <a:r>
              <a:rPr lang="ru-RU" dirty="0"/>
              <a:t>Все</a:t>
            </a:r>
            <a:r>
              <a:rPr lang="pl-PL" dirty="0"/>
              <a:t> </a:t>
            </a:r>
            <a:r>
              <a:rPr lang="ru-RU" dirty="0"/>
              <a:t>переводы платежи через Интернет-банк в адрес </a:t>
            </a:r>
            <a:r>
              <a:rPr lang="ru-RU" dirty="0" err="1"/>
              <a:t>юрлиц</a:t>
            </a:r>
            <a:endParaRPr lang="ru-RU" dirty="0"/>
          </a:p>
          <a:p>
            <a:pPr lvl="1"/>
            <a:r>
              <a:rPr lang="ru-RU" dirty="0"/>
              <a:t>Внесение наличных</a:t>
            </a:r>
          </a:p>
          <a:p>
            <a:pPr lvl="1"/>
            <a:r>
              <a:rPr lang="ru-RU" dirty="0"/>
              <a:t>Интернет-банк</a:t>
            </a:r>
            <a:r>
              <a:rPr lang="ru-RU" baseline="30000" dirty="0"/>
              <a:t>1</a:t>
            </a:r>
            <a:r>
              <a:rPr lang="ru-RU" dirty="0"/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D8354CE-F412-4DB9-B5B7-92381D5360F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15922" y="3760229"/>
            <a:ext cx="4032448" cy="384663"/>
          </a:xfrm>
          <a:prstGeom prst="roundRect">
            <a:avLst/>
          </a:prstGeom>
          <a:solidFill>
            <a:schemeClr val="accent3"/>
          </a:solidFill>
        </p:spPr>
        <p:txBody>
          <a:bodyPr vert="horz" wrap="square" lIns="72000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1F497D"/>
              </a:buClr>
              <a:buFont typeface="Arial" charset="0"/>
              <a:buNone/>
            </a:pPr>
            <a:r>
              <a:rPr lang="ru-RU" sz="1600" b="1" dirty="0">
                <a:solidFill>
                  <a:prstClr val="white"/>
                </a:solidFill>
              </a:rPr>
              <a:t>0 рублей, </a:t>
            </a:r>
            <a:r>
              <a:rPr lang="en-US" sz="1600" b="1" dirty="0">
                <a:solidFill>
                  <a:prstClr val="white"/>
                </a:solidFill>
              </a:rPr>
              <a:t>1</a:t>
            </a:r>
            <a:r>
              <a:rPr lang="ru-RU" sz="1600" b="1" dirty="0">
                <a:solidFill>
                  <a:prstClr val="white"/>
                </a:solidFill>
              </a:rPr>
              <a:t> год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495727"/>
            <a:ext cx="356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 smtClean="0">
                <a:solidFill>
                  <a:prstClr val="white"/>
                </a:solidFill>
              </a:rPr>
              <a:t>1) </a:t>
            </a:r>
            <a:r>
              <a:rPr lang="ru-RU" sz="800" dirty="0">
                <a:solidFill>
                  <a:prstClr val="white"/>
                </a:solidFill>
              </a:rPr>
              <a:t>Обслуживание в рамках сервиса "Интернет-клиент". </a:t>
            </a:r>
            <a:r>
              <a:rPr lang="ru-RU" sz="800" dirty="0" err="1">
                <a:solidFill>
                  <a:prstClr val="white"/>
                </a:solidFill>
              </a:rPr>
              <a:t>Токен</a:t>
            </a:r>
            <a:r>
              <a:rPr lang="ru-RU" sz="800" dirty="0">
                <a:solidFill>
                  <a:prstClr val="white"/>
                </a:solidFill>
              </a:rPr>
              <a:t> подключения оплачивается клиентом</a:t>
            </a:r>
            <a:endParaRPr lang="en-US" sz="8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800" dirty="0" smtClean="0">
                <a:solidFill>
                  <a:prstClr val="white"/>
                </a:solidFill>
              </a:rPr>
              <a:t>2</a:t>
            </a:r>
            <a:r>
              <a:rPr lang="ru-RU" sz="800" dirty="0" smtClean="0">
                <a:solidFill>
                  <a:prstClr val="white"/>
                </a:solidFill>
              </a:rPr>
              <a:t>)</a:t>
            </a:r>
            <a:r>
              <a:rPr lang="en-US" sz="800" dirty="0" smtClean="0">
                <a:solidFill>
                  <a:prstClr val="white"/>
                </a:solidFill>
              </a:rPr>
              <a:t> </a:t>
            </a:r>
            <a:r>
              <a:rPr lang="en-US" sz="800" dirty="0">
                <a:solidFill>
                  <a:prstClr val="white"/>
                </a:solidFill>
              </a:rPr>
              <a:t>Visa Business </a:t>
            </a:r>
            <a:r>
              <a:rPr lang="en-US" sz="800" dirty="0" err="1">
                <a:solidFill>
                  <a:prstClr val="white"/>
                </a:solidFill>
              </a:rPr>
              <a:t>или</a:t>
            </a:r>
            <a:r>
              <a:rPr lang="en-US" sz="800" dirty="0">
                <a:solidFill>
                  <a:prstClr val="white"/>
                </a:solidFill>
              </a:rPr>
              <a:t> MasterCard </a:t>
            </a:r>
            <a:r>
              <a:rPr lang="en-US" sz="800" dirty="0" smtClean="0">
                <a:solidFill>
                  <a:prstClr val="white"/>
                </a:solidFill>
              </a:rPr>
              <a:t>Business</a:t>
            </a:r>
            <a:endParaRPr lang="ru-RU" sz="800" dirty="0">
              <a:solidFill>
                <a:prstClr val="white"/>
              </a:solidFill>
            </a:endParaRPr>
          </a:p>
        </p:txBody>
      </p:sp>
      <p:pic>
        <p:nvPicPr>
          <p:cNvPr id="88" name="Picture 26" descr="https://files.ctctcdn.com/867cbbaf301/01219192-89db-48ec-89c9-6930f88e8aeb.jpg?a=11198108683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30698"/>
            <a:ext cx="792088" cy="7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5292079" y="5929535"/>
            <a:ext cx="336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Заходи на сайт </a:t>
            </a:r>
            <a:r>
              <a:rPr lang="en-US" sz="2400" b="1" u="sng" dirty="0" smtClean="0">
                <a:solidFill>
                  <a:srgbClr val="9BBB59">
                    <a:lumMod val="50000"/>
                  </a:srgbClr>
                </a:solidFill>
              </a:rPr>
              <a:t>www.rshb.ru</a:t>
            </a:r>
            <a:endParaRPr lang="ru-RU" sz="2400" b="1" u="sng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4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179423245684907"/>
  <p:tag name="LEFT" val="476.3125"/>
  <p:tag name="WIDTH" val="446.9375"/>
  <p:tag name="TOP" val="328.488"/>
  <p:tag name="HEIGHT" val="100.7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179423245684907"/>
  <p:tag name="LEFT" val="9.375039"/>
  <p:tag name="WIDTH" val="446.9375"/>
  <p:tag name="TOP" val="106.9641"/>
  <p:tag name="HEIGHT" val="100.7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179423245684907"/>
  <p:tag name="LEFT" val="9.375039"/>
  <p:tag name="WIDTH" val="446.9375"/>
  <p:tag name="TOP" val="106.9641"/>
  <p:tag name="HEIGHT" val="100.7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179423245684907"/>
  <p:tag name="LEFT" val="476.3125"/>
  <p:tag name="WIDTH" val="446.9375"/>
  <p:tag name="TOP" val="328.488"/>
  <p:tag name="HEIGHT" val="100.762"/>
</p:tagLst>
</file>

<file path=ppt/theme/theme1.xml><?xml version="1.0" encoding="utf-8"?>
<a:theme xmlns:a="http://schemas.openxmlformats.org/drawingml/2006/main" name="1_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53646</TotalTime>
  <Words>1334</Words>
  <Application>Microsoft Office PowerPoint</Application>
  <PresentationFormat>Экран (4:3)</PresentationFormat>
  <Paragraphs>179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1_RUS Presi Template</vt:lpstr>
      <vt:lpstr>АО «РОССЕЛЬХОЗБАНК» - меры кредитной поддержки кооперативов и фермеров</vt:lpstr>
      <vt:lpstr>Слайд 2</vt:lpstr>
      <vt:lpstr>Слайд 3</vt:lpstr>
      <vt:lpstr>Основные подходы, кредитного продукта «Стань фермером»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Беляков Александр Алексеевич</dc:creator>
  <cp:lastModifiedBy>Аксаненко</cp:lastModifiedBy>
  <cp:revision>2245</cp:revision>
  <cp:lastPrinted>2019-11-14T13:33:56Z</cp:lastPrinted>
  <dcterms:created xsi:type="dcterms:W3CDTF">2013-08-28T13:08:37Z</dcterms:created>
  <dcterms:modified xsi:type="dcterms:W3CDTF">2019-11-22T07:51:05Z</dcterms:modified>
</cp:coreProperties>
</file>